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78" r:id="rId5"/>
    <p:sldId id="342" r:id="rId6"/>
    <p:sldId id="344" r:id="rId7"/>
    <p:sldId id="345" r:id="rId8"/>
    <p:sldId id="289" r:id="rId9"/>
    <p:sldId id="324" r:id="rId10"/>
    <p:sldId id="354" r:id="rId11"/>
    <p:sldId id="355" r:id="rId12"/>
    <p:sldId id="356" r:id="rId13"/>
    <p:sldId id="357" r:id="rId14"/>
    <p:sldId id="358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32" r:id="rId31"/>
    <p:sldId id="325" r:id="rId32"/>
    <p:sldId id="274" r:id="rId33"/>
    <p:sldId id="350" r:id="rId34"/>
    <p:sldId id="331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264"/>
    <a:srgbClr val="D14358"/>
    <a:srgbClr val="F6C344"/>
    <a:srgbClr val="666666"/>
    <a:srgbClr val="8F8FBF"/>
    <a:srgbClr val="1FC1B1"/>
    <a:srgbClr val="F3C35B"/>
    <a:srgbClr val="F8F8F8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>
      <p:cViewPr varScale="1">
        <p:scale>
          <a:sx n="97" d="100"/>
          <a:sy n="97" d="100"/>
        </p:scale>
        <p:origin x="51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EF1F-C130-432E-84CB-6FD7D073D59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AA836-C8CE-42B9-955E-E2E07F1C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66A4-1E7D-456A-8184-DC4C6F8BA548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CE7B1-EEFF-4325-B8A5-590AB514C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8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6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0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3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5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91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3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2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8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6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9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8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en-US" smtClean="0"/>
              <a:t>Enterprise Albania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C04C079-7F5F-4255-A626-46765369A4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Enterprise Albania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-in-the-middle_attack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trendmicro.com/what-are-man-in-the-middle-attacks-and-how-can-i-protect-myself-from-the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rjonB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075372"/>
            <a:ext cx="6019800" cy="52863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ExtraLight" pitchFamily="34" charset="0"/>
                <a:ea typeface="Open Sans" pitchFamily="34" charset="0"/>
                <a:cs typeface="Open Sans" pitchFamily="34" charset="0"/>
              </a:rPr>
              <a:t>Enterprise Albania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 Extra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2771236"/>
            <a:ext cx="5486400" cy="381000"/>
          </a:xfrm>
        </p:spPr>
        <p:txBody>
          <a:bodyPr>
            <a:noAutofit/>
          </a:bodyPr>
          <a:lstStyle/>
          <a:p>
            <a:r>
              <a:rPr lang="en-US" sz="2400" spc="-150" dirty="0" err="1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Sistem</a:t>
            </a:r>
            <a:r>
              <a:rPr lang="en-US" sz="2400" spc="-15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 per </a:t>
            </a:r>
            <a:r>
              <a:rPr lang="en-US" sz="2400" spc="-150" dirty="0" err="1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menaxhimin</a:t>
            </a:r>
            <a:r>
              <a:rPr lang="en-US" sz="2400" spc="-15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 e </a:t>
            </a:r>
            <a:r>
              <a:rPr lang="en-US" sz="2400" spc="-150" dirty="0" err="1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qendrave</a:t>
            </a:r>
            <a:r>
              <a:rPr lang="en-US" sz="2400" spc="-15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 </a:t>
            </a:r>
            <a:r>
              <a:rPr lang="en-US" sz="2400" spc="-150" dirty="0" err="1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te</a:t>
            </a:r>
            <a:r>
              <a:rPr lang="en-US" sz="2400" spc="-15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 </a:t>
            </a:r>
            <a:r>
              <a:rPr lang="en-US" sz="2400" spc="-150" dirty="0" err="1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edukimit</a:t>
            </a:r>
            <a:endParaRPr lang="en-US" sz="2400" spc="-15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6200" y="2647950"/>
            <a:ext cx="2362200" cy="15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2038350"/>
            <a:ext cx="2209800" cy="15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4"/>
          <p:cNvSpPr txBox="1">
            <a:spLocks/>
          </p:cNvSpPr>
          <p:nvPr/>
        </p:nvSpPr>
        <p:spPr>
          <a:xfrm>
            <a:off x="2035115" y="3268902"/>
            <a:ext cx="4953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2839" y="2216055"/>
            <a:ext cx="1752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Modulet e perfshira: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Studentet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Kurset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Punonjesit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Pagesat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Qender Statistikash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Qendra e roleve dhe te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drejtave</a:t>
            </a:r>
          </a:p>
          <a:p>
            <a:pPr marL="228600" indent="-228600">
              <a:buFont typeface="+mj-lt"/>
              <a:buAutoNum type="arabicPeriod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Eksportimi ne detaj i informacionit ne PDF</a:t>
            </a:r>
            <a:endParaRPr lang="ms-MY" sz="1000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2400" dirty="0" smtClean="0">
                <a:solidFill>
                  <a:schemeClr val="bg1"/>
                </a:solidFill>
                <a:latin typeface="Source Sans Pro" pitchFamily="34" charset="0"/>
              </a:rPr>
              <a:t>Faqja Kryesore</a:t>
            </a:r>
            <a:endParaRPr lang="ms-MY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09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78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094996"/>
            <a:ext cx="144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Shtetet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Provincat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Qytetet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Te dhenat e qendres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Gjuhet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Festa Kombetare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Nacionaliteti</a:t>
            </a:r>
          </a:p>
          <a:p>
            <a:endParaRPr lang="ms-MY" sz="1000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Klikoni ne secilen prej tyre per modifikime.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Konfigurimi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10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27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387384"/>
            <a:ext cx="144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Tek dashboard menaxhohen mesazhet, njoftimet dhe eventet. Kemi dhe nje kalendar ku ndodhen informacionet e  mesiperme.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Dashboard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11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27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387384"/>
            <a:ext cx="144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Ndahen ne te pergjithshme, per studentet ose per punonjesit. Mund te eksportohen ne formatin PDF.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Mesazhet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12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35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387384"/>
            <a:ext cx="144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Ndahen ne te pergjithshme, per studentet ose per punonjesit. Mund te eksportohen ne formatin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PDF dhe excel.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Njoftimet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13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387384"/>
            <a:ext cx="144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Duke klikuar ne nje date ne kalendar mund te krijoni eventet me daten, kohezgjatjen, tipin e te tjera.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Eventet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14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31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117765"/>
            <a:ext cx="144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Ketu behet menaxhimi i degeve te kursit. Kemi 3 ndarje ne formatin 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kurs – dege – klase</a:t>
            </a:r>
          </a:p>
          <a:p>
            <a:pPr algn="ctr"/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Shembull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Anglisht – Fillestar – A1</a:t>
            </a:r>
          </a:p>
          <a:p>
            <a:pPr algn="ctr"/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Kurset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15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77069"/>
            <a:ext cx="144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Moduli  i studenteve perfshin shtimin, modifikimin, fshirjen, kategorine e pranimit, statusin dhe detajet e logimit ne sistem. 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Studentet kane te drejta te limituara ne sistem.  Te drejtat jepen nga admini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stratori ne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modulin e te drejtave dhe roleve.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Studentet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16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5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77069"/>
            <a:ext cx="144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Shtimi i nje studenti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Studentet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17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25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77069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Menaxhimi i studenteve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Studentet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18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45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Rreth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Nesh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613654"/>
            <a:ext cx="4724400" cy="1219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885950"/>
            <a:ext cx="3810000" cy="2708434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Ne jemi nje grup prej 6 personash te apasionuar pas teknologjise. Kemi nje eksperience prej 5 vitesh si freelancer dhe ofrojme sherbime te tipit SaaS (Software as a Service). </a:t>
            </a:r>
          </a:p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Sherbimet tona i ndajme ne 2 kategori te pergjithshme:</a:t>
            </a:r>
          </a:p>
          <a:p>
            <a:pPr marL="228600" indent="-228600">
              <a:buFont typeface="Wingdings" panose="05000000000000000000" pitchFamily="2" charset="2"/>
              <a:buChar char="v"/>
            </a:pPr>
            <a:endParaRPr lang="ms-MY" sz="1000" dirty="0" smtClean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v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Instalimi, menaxhimi dhe mirembajtja i serverave Linux.</a:t>
            </a:r>
          </a:p>
          <a:p>
            <a:r>
              <a:rPr lang="ms-MY" sz="10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    (Web, email, DNS, FTP, infrastrukture enterprise, siguri etj.)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ms-MY" sz="10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Sisteme menaxhimi dhe aplikacione webi.</a:t>
            </a:r>
            <a:endParaRPr lang="ms-MY" sz="10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    (Qendra edukimi, burime njerezore, ERP, CRM, CMS, VPN,</a:t>
            </a:r>
          </a:p>
          <a:p>
            <a:r>
              <a:rPr lang="ms-MY" sz="10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    sisteme komunikimi, analytics, dyqane online e-commerce)</a:t>
            </a:r>
          </a:p>
          <a:p>
            <a:endParaRPr lang="ms-MY" sz="10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Se shpejti: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Sherbime kontabiliteti dhe finance te mundesuara nga aplikacione te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cilat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bejne te mundur lidhjen mes jush dhe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ekonomisteve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tane.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Sherbime juridike.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428750"/>
            <a:ext cx="1600200" cy="18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Pershendetje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701115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Ne nuk jemi nje kompani e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regjistruar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momentalisht, por do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regjistrohemi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sapo te mbarojme disa aplikacione qe te kemi gjithcka gati. </a:t>
            </a:r>
            <a:endParaRPr lang="ms-MY" sz="10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8750"/>
            <a:ext cx="45719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01</a:t>
            </a:r>
            <a:endParaRPr lang="en-US" sz="1000" dirty="0"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77069"/>
            <a:ext cx="144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Profili i studentit.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Ketu mund te shtohen te dhena te tjera. Gjithashtu mund te shtohet dhe nje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pergjegjes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per studentin e caktuar.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Profili eksportohet ne PDF.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Studentet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19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00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Moduli i punonjesve perfshin shtimin, menaxhimin, kategorite, graden, departamentet e punonjesve. Behet dhe menaxhimi i detajeve te logimit te punonjesve. Ata kane te drejtat e caktuara nga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administratori ne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modulin e te drejtave dhe roleve.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Punonjesit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20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24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Moduli i pagesave permban bankat, kategorite e pagesave dhe mundeson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regjistrimin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e pagesave per cdo student.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Gjithashtu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ketu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kemi dhe disa statistika te pergjithshme dhe informacionet mund te eksportohen ne PDF.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Pagesat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21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Moduli i statistikave jep informacione rreth qendres tuaj. Ketu gjenerohen statistikat me shume detaje ne formatin PDF ose excel.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Per shembull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 gjenerojme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vetem emrat e studenteve ose punonjesve, numri i tyre, e te tjera.</a:t>
            </a:r>
          </a:p>
          <a:p>
            <a:pPr algn="ctr"/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Statistikat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22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84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Ne modulin e statistikave kemi gjithashtu historine 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e te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loguarve ne sistem. Ata qe jane me tick do te thote qe jane te loguar momentalisht. Ata me “x” kane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dale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nga sistemi. 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Statistikat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23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74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Ky modul ben te mundur editimin e roleve dhe te drejtave te perdoruesve ne sistem. Per shembull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mund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te kemi vetem nje punonjes qe te marre pagesat ose nje tjeter per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regjistrimin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e studenteve. Gjithcka mund te modifikohet dhe ofrohen shume mundesi.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Rolet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24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Lista e te drejtave qe u bashkangjitet perdoruesve. </a:t>
            </a:r>
          </a:p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Gjithcka eshte e modifikueshme.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Rolet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25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9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Lista e roleve.  Sic mund ta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shikoni,  </a:t>
            </a:r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eshte shume e gjate dhe mund t’ju duhet ndihma jone per tu configuruar. 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Rolet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26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48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04912"/>
            <a:ext cx="144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Ketu dalin njoftimet  per administratorin e sistemit. 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solidFill>
                  <a:schemeClr val="bg1"/>
                </a:solidFill>
                <a:latin typeface="Source Sans Pro" pitchFamily="34" charset="0"/>
              </a:rPr>
              <a:t>Njoftimet	</a:t>
            </a:r>
            <a:endParaRPr lang="ms-MY" sz="2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27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88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581150"/>
            <a:ext cx="3733800" cy="25145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4266" y="1648003"/>
            <a:ext cx="335279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Sistemi</a:t>
            </a:r>
            <a:r>
              <a:rPr lang="en-US" sz="1100" dirty="0"/>
              <a:t> </a:t>
            </a:r>
            <a:r>
              <a:rPr lang="en-US" sz="1100" dirty="0" err="1"/>
              <a:t>permban</a:t>
            </a:r>
            <a:r>
              <a:rPr lang="en-US" sz="1100" dirty="0"/>
              <a:t> </a:t>
            </a:r>
            <a:r>
              <a:rPr lang="en-US" sz="1100" dirty="0" err="1"/>
              <a:t>C</a:t>
            </a:r>
            <a:r>
              <a:rPr lang="en-US" sz="1100" dirty="0" err="1" smtClean="0"/>
              <a:t>ertifikate</a:t>
            </a:r>
            <a:r>
              <a:rPr lang="en-US" sz="1100" dirty="0" smtClean="0"/>
              <a:t> </a:t>
            </a:r>
            <a:r>
              <a:rPr lang="en-US" sz="1100" dirty="0"/>
              <a:t>SSL/TLS </a:t>
            </a:r>
            <a:r>
              <a:rPr lang="en-US" sz="1100" dirty="0" err="1"/>
              <a:t>qe</a:t>
            </a:r>
            <a:r>
              <a:rPr lang="en-US" sz="1100" dirty="0"/>
              <a:t> do </a:t>
            </a:r>
            <a:r>
              <a:rPr lang="en-US" sz="1100" dirty="0" err="1"/>
              <a:t>te</a:t>
            </a:r>
            <a:r>
              <a:rPr lang="en-US" sz="1100" dirty="0"/>
              <a:t> </a:t>
            </a:r>
            <a:r>
              <a:rPr lang="en-US" sz="1100" dirty="0" err="1"/>
              <a:t>thote</a:t>
            </a:r>
            <a:r>
              <a:rPr lang="en-US" sz="1100" dirty="0"/>
              <a:t> se </a:t>
            </a:r>
            <a:r>
              <a:rPr lang="en-US" sz="1100" dirty="0" err="1"/>
              <a:t>cdo</a:t>
            </a:r>
            <a:r>
              <a:rPr lang="en-US" sz="1100" dirty="0"/>
              <a:t> </a:t>
            </a:r>
            <a:r>
              <a:rPr lang="en-US" sz="1100" dirty="0" err="1"/>
              <a:t>komunikim</a:t>
            </a:r>
            <a:r>
              <a:rPr lang="en-US" sz="1100" dirty="0"/>
              <a:t> </a:t>
            </a:r>
            <a:r>
              <a:rPr lang="en-US" sz="1100" dirty="0" err="1"/>
              <a:t>nga</a:t>
            </a:r>
            <a:r>
              <a:rPr lang="en-US" sz="1100" dirty="0"/>
              <a:t> </a:t>
            </a:r>
            <a:r>
              <a:rPr lang="en-US" sz="1100" dirty="0" err="1"/>
              <a:t>qendra</a:t>
            </a:r>
            <a:r>
              <a:rPr lang="en-US" sz="1100" dirty="0"/>
              <a:t> </a:t>
            </a:r>
            <a:r>
              <a:rPr lang="en-US" sz="1100" dirty="0" err="1"/>
              <a:t>juaj</a:t>
            </a:r>
            <a:r>
              <a:rPr lang="en-US" sz="1100" dirty="0"/>
              <a:t> </a:t>
            </a:r>
            <a:r>
              <a:rPr lang="en-US" sz="1100" dirty="0" err="1"/>
              <a:t>drejt</a:t>
            </a:r>
            <a:r>
              <a:rPr lang="en-US" sz="1100" dirty="0"/>
              <a:t> </a:t>
            </a:r>
            <a:r>
              <a:rPr lang="en-US" sz="1100" dirty="0" err="1"/>
              <a:t>serverit</a:t>
            </a:r>
            <a:r>
              <a:rPr lang="en-US" sz="1100" dirty="0"/>
              <a:t> tone </a:t>
            </a:r>
            <a:r>
              <a:rPr lang="en-US" sz="1100" dirty="0" err="1"/>
              <a:t>eshte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 smtClean="0"/>
              <a:t>koduar</a:t>
            </a:r>
            <a:r>
              <a:rPr lang="en-US" sz="1100" dirty="0" smtClean="0"/>
              <a:t> (encrypted) </a:t>
            </a:r>
            <a:r>
              <a:rPr lang="en-US" sz="1100" dirty="0" err="1"/>
              <a:t>dhe</a:t>
            </a:r>
            <a:r>
              <a:rPr lang="en-US" sz="1100" dirty="0"/>
              <a:t> </a:t>
            </a:r>
            <a:r>
              <a:rPr lang="en-US" sz="1100" dirty="0" err="1"/>
              <a:t>askush</a:t>
            </a:r>
            <a:r>
              <a:rPr lang="en-US" sz="1100" dirty="0"/>
              <a:t> </a:t>
            </a:r>
            <a:r>
              <a:rPr lang="en-US" sz="1100" dirty="0" err="1"/>
              <a:t>nuk</a:t>
            </a:r>
            <a:r>
              <a:rPr lang="en-US" sz="1100" dirty="0"/>
              <a:t> </a:t>
            </a:r>
            <a:r>
              <a:rPr lang="en-US" sz="1100" dirty="0" err="1"/>
              <a:t>mund</a:t>
            </a:r>
            <a:r>
              <a:rPr lang="en-US" sz="1100" dirty="0"/>
              <a:t> </a:t>
            </a:r>
            <a:r>
              <a:rPr lang="en-US" sz="1100" dirty="0" err="1"/>
              <a:t>te</a:t>
            </a:r>
            <a:r>
              <a:rPr lang="en-US" sz="1100" dirty="0"/>
              <a:t> </a:t>
            </a:r>
            <a:r>
              <a:rPr lang="en-US" sz="1100" dirty="0" err="1"/>
              <a:t>spiunoje</a:t>
            </a:r>
            <a:r>
              <a:rPr lang="en-US" sz="1100" dirty="0"/>
              <a:t> </a:t>
            </a:r>
            <a:r>
              <a:rPr lang="en-US" sz="1100" dirty="0" err="1"/>
              <a:t>lidhjen</a:t>
            </a:r>
            <a:r>
              <a:rPr lang="en-US" sz="1100" dirty="0"/>
              <a:t>. </a:t>
            </a:r>
            <a:r>
              <a:rPr lang="en-US" sz="1100" dirty="0" err="1"/>
              <a:t>Pra</a:t>
            </a:r>
            <a:r>
              <a:rPr lang="en-US" sz="1100" dirty="0"/>
              <a:t> </a:t>
            </a:r>
            <a:r>
              <a:rPr lang="en-US" sz="1100" dirty="0" err="1"/>
              <a:t>jeni</a:t>
            </a:r>
            <a:r>
              <a:rPr lang="en-US" sz="1100" dirty="0"/>
              <a:t> </a:t>
            </a:r>
            <a:r>
              <a:rPr lang="en-US" sz="1100" dirty="0" err="1"/>
              <a:t>imun</a:t>
            </a:r>
            <a:r>
              <a:rPr lang="en-US" sz="1100" dirty="0"/>
              <a:t> </a:t>
            </a:r>
            <a:r>
              <a:rPr lang="en-US" sz="1100" dirty="0" err="1"/>
              <a:t>nga</a:t>
            </a:r>
            <a:r>
              <a:rPr lang="en-US" sz="1100" dirty="0"/>
              <a:t> </a:t>
            </a:r>
            <a:r>
              <a:rPr lang="en-US" sz="1100" dirty="0" err="1"/>
              <a:t>sulmi</a:t>
            </a:r>
            <a:r>
              <a:rPr lang="en-US" sz="1100" dirty="0"/>
              <a:t> Man-in-the-middle Attack.  </a:t>
            </a:r>
            <a:r>
              <a:rPr lang="en-US" sz="1100" dirty="0" err="1"/>
              <a:t>Kostoja</a:t>
            </a:r>
            <a:r>
              <a:rPr lang="en-US" sz="1100" dirty="0"/>
              <a:t> e </a:t>
            </a:r>
            <a:r>
              <a:rPr lang="en-US" sz="1100" dirty="0" err="1"/>
              <a:t>nje</a:t>
            </a:r>
            <a:r>
              <a:rPr lang="en-US" sz="1100" dirty="0"/>
              <a:t> </a:t>
            </a:r>
            <a:r>
              <a:rPr lang="en-US" sz="1100" dirty="0" err="1" smtClean="0"/>
              <a:t>certifikate</a:t>
            </a:r>
            <a:r>
              <a:rPr lang="en-US" sz="1100" dirty="0" smtClean="0"/>
              <a:t> </a:t>
            </a:r>
            <a:r>
              <a:rPr lang="en-US" sz="1100" dirty="0" err="1"/>
              <a:t>eshte</a:t>
            </a:r>
            <a:r>
              <a:rPr lang="en-US" sz="1100" dirty="0"/>
              <a:t> </a:t>
            </a:r>
            <a:r>
              <a:rPr lang="en-US" sz="1100" dirty="0" err="1"/>
              <a:t>rreth</a:t>
            </a:r>
            <a:r>
              <a:rPr lang="en-US" sz="1100" dirty="0"/>
              <a:t> 70$ ne </a:t>
            </a:r>
            <a:r>
              <a:rPr lang="en-US" sz="1100" dirty="0" err="1"/>
              <a:t>vit</a:t>
            </a:r>
            <a:r>
              <a:rPr lang="en-US" sz="1100" dirty="0"/>
              <a:t> </a:t>
            </a:r>
            <a:r>
              <a:rPr lang="en-US" sz="1100" dirty="0" err="1"/>
              <a:t>por</a:t>
            </a:r>
            <a:r>
              <a:rPr lang="en-US" sz="1100" dirty="0"/>
              <a:t> per </a:t>
            </a:r>
            <a:r>
              <a:rPr lang="en-US" sz="1100" dirty="0" err="1"/>
              <a:t>klientet</a:t>
            </a:r>
            <a:r>
              <a:rPr lang="en-US" sz="1100" dirty="0"/>
              <a:t> </a:t>
            </a:r>
            <a:r>
              <a:rPr lang="en-US" sz="1100" dirty="0" err="1"/>
              <a:t>tane</a:t>
            </a:r>
            <a:r>
              <a:rPr lang="en-US" sz="1100" dirty="0"/>
              <a:t> </a:t>
            </a:r>
            <a:r>
              <a:rPr lang="en-US" sz="1100" dirty="0" err="1"/>
              <a:t>ofrohet</a:t>
            </a:r>
            <a:r>
              <a:rPr lang="en-US" sz="1100" dirty="0"/>
              <a:t> </a:t>
            </a:r>
            <a:r>
              <a:rPr lang="en-US" sz="1100" dirty="0" err="1"/>
              <a:t>falas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/>
              <a:t>Me </a:t>
            </a:r>
            <a:r>
              <a:rPr lang="en-US" sz="1100" dirty="0" err="1"/>
              <a:t>shume</a:t>
            </a:r>
            <a:r>
              <a:rPr lang="en-US" sz="1100" dirty="0"/>
              <a:t> </a:t>
            </a:r>
            <a:r>
              <a:rPr lang="en-US" sz="1100" dirty="0" err="1"/>
              <a:t>informacion</a:t>
            </a:r>
            <a:r>
              <a:rPr lang="en-US" sz="1100" dirty="0"/>
              <a:t>:</a:t>
            </a:r>
          </a:p>
          <a:p>
            <a:endParaRPr lang="en-US" sz="1100" dirty="0">
              <a:hlinkClick r:id="rId3"/>
            </a:endParaRPr>
          </a:p>
          <a:p>
            <a:r>
              <a:rPr lang="en-US" sz="1100" dirty="0">
                <a:hlinkClick r:id="rId3"/>
              </a:rPr>
              <a:t>https://en.wikipedia.org/wiki/Man-in-the-middle_attack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>
                <a:hlinkClick r:id="rId4"/>
              </a:rPr>
              <a:t>http://blog.trendmicro.com/what-are-man-in-the-middle-attacks-and-how-can-i-protect-myself-from-them/</a:t>
            </a:r>
            <a:endParaRPr lang="en-US" sz="1100" dirty="0"/>
          </a:p>
        </p:txBody>
      </p:sp>
      <p:sp>
        <p:nvSpPr>
          <p:cNvPr id="15" name="Pentagon 14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28</a:t>
            </a:r>
            <a:endParaRPr lang="en-US" sz="10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82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38550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352550"/>
            <a:ext cx="9144000" cy="228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88376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Plani yne eshte te krijojme nje kompani e cila mund te ofroje cdo sherbim teknologjik qe mund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t’i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duhet nje biznesi.</a:t>
            </a:r>
            <a:endParaRPr lang="ms-MY" sz="10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Misioni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1962150"/>
            <a:ext cx="3886200" cy="830997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r>
              <a:rPr lang="ms-MY" sz="1600" i="1" dirty="0">
                <a:solidFill>
                  <a:schemeClr val="bg1"/>
                </a:solidFill>
                <a:latin typeface="Source Sans Pro Light" pitchFamily="34" charset="0"/>
              </a:rPr>
              <a:t>Misioni yne eshte shume i </a:t>
            </a:r>
            <a:r>
              <a:rPr lang="ms-MY" sz="1600" i="1" dirty="0" smtClean="0">
                <a:solidFill>
                  <a:schemeClr val="bg1"/>
                </a:solidFill>
                <a:latin typeface="Source Sans Pro Light" pitchFamily="34" charset="0"/>
              </a:rPr>
              <a:t>thjeshte.</a:t>
            </a:r>
          </a:p>
          <a:p>
            <a:r>
              <a:rPr lang="ms-MY" sz="1600" i="1" dirty="0" smtClean="0">
                <a:solidFill>
                  <a:schemeClr val="bg1"/>
                </a:solidFill>
                <a:latin typeface="Source Sans Pro Light" pitchFamily="34" charset="0"/>
              </a:rPr>
              <a:t>Te </a:t>
            </a:r>
            <a:r>
              <a:rPr lang="ms-MY" sz="1600" i="1" dirty="0">
                <a:solidFill>
                  <a:schemeClr val="bg1"/>
                </a:solidFill>
                <a:latin typeface="Source Sans Pro Light" pitchFamily="34" charset="0"/>
              </a:rPr>
              <a:t>ofrojme sisteme menaxhimi </a:t>
            </a:r>
            <a:r>
              <a:rPr lang="ms-MY" sz="1600" i="1" dirty="0" smtClean="0">
                <a:solidFill>
                  <a:schemeClr val="bg1"/>
                </a:solidFill>
                <a:latin typeface="Source Sans Pro Light" pitchFamily="34" charset="0"/>
              </a:rPr>
              <a:t>te </a:t>
            </a:r>
            <a:r>
              <a:rPr lang="ms-MY" sz="1600" i="1" dirty="0">
                <a:solidFill>
                  <a:schemeClr val="bg1"/>
                </a:solidFill>
                <a:latin typeface="Source Sans Pro Light" pitchFamily="34" charset="0"/>
              </a:rPr>
              <a:t>plota dhe te besueshme.</a:t>
            </a:r>
            <a:endParaRPr lang="ms-MY" sz="1600" i="1" dirty="0" smtClean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02</a:t>
            </a:r>
            <a:endParaRPr lang="en-US" sz="1000" dirty="0">
              <a:latin typeface="Source Sans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" y="3855939"/>
            <a:ext cx="682811" cy="6096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0" y="3181350"/>
            <a:ext cx="9144000" cy="1962150"/>
          </a:xfrm>
          <a:prstGeom prst="rect">
            <a:avLst/>
          </a:prstGeom>
          <a:solidFill>
            <a:schemeClr val="accent4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1006145"/>
            <a:ext cx="2881928" cy="2388790"/>
            <a:chOff x="152400" y="438150"/>
            <a:chExt cx="6307824" cy="5228470"/>
          </a:xfrm>
        </p:grpSpPr>
        <p:pic>
          <p:nvPicPr>
            <p:cNvPr id="5" name="Picture 5" descr="imac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38150"/>
              <a:ext cx="6307824" cy="5228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81000" y="666750"/>
              <a:ext cx="5867400" cy="35052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8879" y="1733550"/>
            <a:ext cx="804868" cy="1687962"/>
            <a:chOff x="685800" y="514350"/>
            <a:chExt cx="1985010" cy="4162944"/>
          </a:xfrm>
        </p:grpSpPr>
        <p:pic>
          <p:nvPicPr>
            <p:cNvPr id="8" name="Picture 7" descr="iPhone-5-(black)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14350"/>
              <a:ext cx="1985010" cy="4162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8200" y="1123950"/>
              <a:ext cx="1676400" cy="297179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200" y="3746624"/>
            <a:ext cx="7021188" cy="861774"/>
            <a:chOff x="6400800" y="3666653"/>
            <a:chExt cx="9361584" cy="1187983"/>
          </a:xfrm>
        </p:grpSpPr>
        <p:grpSp>
          <p:nvGrpSpPr>
            <p:cNvPr id="18" name="Group 17"/>
            <p:cNvGrpSpPr/>
            <p:nvPr/>
          </p:nvGrpSpPr>
          <p:grpSpPr>
            <a:xfrm>
              <a:off x="6400800" y="3714750"/>
              <a:ext cx="389846" cy="389846"/>
              <a:chOff x="7021513" y="5164138"/>
              <a:chExt cx="928687" cy="928687"/>
            </a:xfrm>
          </p:grpSpPr>
          <p:sp>
            <p:nvSpPr>
              <p:cNvPr id="19" name="AutoShape 126"/>
              <p:cNvSpPr>
                <a:spLocks/>
              </p:cNvSpPr>
              <p:nvPr/>
            </p:nvSpPr>
            <p:spPr bwMode="auto">
              <a:xfrm>
                <a:off x="7021513" y="5164138"/>
                <a:ext cx="928687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127"/>
              <p:cNvSpPr>
                <a:spLocks/>
              </p:cNvSpPr>
              <p:nvPr/>
            </p:nvSpPr>
            <p:spPr bwMode="auto">
              <a:xfrm>
                <a:off x="7397750" y="5308600"/>
                <a:ext cx="219075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948584" y="3666653"/>
              <a:ext cx="8813800" cy="1187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2000" dirty="0" smtClean="0">
                  <a:solidFill>
                    <a:schemeClr val="bg1"/>
                  </a:solidFill>
                  <a:latin typeface="Source Sans Pro" pitchFamily="34" charset="0"/>
                </a:rPr>
                <a:t>Sistemi eshte responsive.</a:t>
              </a:r>
            </a:p>
            <a:p>
              <a:endParaRPr lang="ms-MY" sz="1600" dirty="0" smtClean="0">
                <a:solidFill>
                  <a:schemeClr val="bg1"/>
                </a:solidFill>
                <a:latin typeface="Source Sans Pro" pitchFamily="34" charset="0"/>
              </a:endParaRPr>
            </a:p>
            <a:p>
              <a:r>
                <a:rPr lang="ms-MY" sz="1400" dirty="0" smtClean="0">
                  <a:solidFill>
                    <a:schemeClr val="bg1"/>
                  </a:solidFill>
                  <a:latin typeface="Source Sans Pro" pitchFamily="34" charset="0"/>
                </a:rPr>
                <a:t>Kjo do te thote qe mund te perdoret ne laptop, tablet dhe celular.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7746" y="1175401"/>
            <a:ext cx="276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publike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https://latestios.net/demo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username: arjoni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password: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demotest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Permbledhje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065208"/>
            <a:ext cx="2819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Ngjyra te lehta per syrin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Praktik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Retina</a:t>
            </a:r>
          </a:p>
          <a:p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Funksionalitet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Studentet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Punonjesit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Pagesat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Statistikat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Te drejtat dhe rolet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Aplikacione per Android dhe iOS (e planifikuar per me vone)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Menazhimi, instalimi dhe mirembajtja behet nga ne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Eksportim i informacioneve ne PDF dhe excel me detaje.</a:t>
            </a:r>
            <a:endParaRPr lang="ms-MY" sz="1400" dirty="0" smtClean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  <a:p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  <a:p>
            <a:endParaRPr lang="ms-MY" sz="1400" dirty="0" smtClean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30</a:t>
            </a:r>
            <a:endParaRPr lang="en-US" sz="1000" dirty="0">
              <a:latin typeface="Source Sans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1065208"/>
            <a:ext cx="281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Siguri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Certifikate SSL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Sistem i koduar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Rolet e integruara ne sistem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Ruajtje te 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databazes cdo dite</a:t>
            </a:r>
            <a:endParaRPr lang="ms-MY" sz="1400" dirty="0" smtClean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Server i fuqishem qe mund te perballoje miliona thirrje per minute</a:t>
            </a:r>
          </a:p>
          <a:p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Te tjera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Suport virtual (telefonate dhe email)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Suport fizik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Plane te pershtatshme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Pagese CASH ose online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  <a:p>
            <a:endParaRPr lang="ms-MY" sz="1400" dirty="0" smtClean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57200" y="1428750"/>
            <a:ext cx="1905000" cy="2362200"/>
            <a:chOff x="457200" y="1428750"/>
            <a:chExt cx="1905000" cy="2362200"/>
          </a:xfrm>
        </p:grpSpPr>
        <p:sp>
          <p:nvSpPr>
            <p:cNvPr id="6" name="Rectangle 5"/>
            <p:cNvSpPr/>
            <p:nvPr/>
          </p:nvSpPr>
          <p:spPr>
            <a:xfrm>
              <a:off x="457200" y="1428750"/>
              <a:ext cx="1905000" cy="381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0"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Qendra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te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vogla</a:t>
              </a:r>
              <a:endParaRPr lang="en-US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1885950"/>
              <a:ext cx="1905000" cy="19050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3333750"/>
              <a:ext cx="14478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35 </a:t>
              </a:r>
              <a:r>
                <a:rPr lang="en-US" sz="1400" dirty="0" smtClean="0"/>
                <a:t>€</a:t>
              </a:r>
              <a:endParaRPr lang="en-US" sz="11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1962150"/>
              <a:ext cx="17526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&lt; 100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studente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Ruajtja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e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databazes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1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jave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per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testim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SSL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394335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Numri i studenteve eshte vjetor.</a:t>
            </a:r>
          </a:p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Per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qendrat qe kane me shume se 3000 studente cmimi vendoset me marreveshje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90800" y="1428750"/>
            <a:ext cx="1905000" cy="2362200"/>
            <a:chOff x="2590800" y="1428750"/>
            <a:chExt cx="1905000" cy="2362200"/>
          </a:xfrm>
        </p:grpSpPr>
        <p:sp>
          <p:nvSpPr>
            <p:cNvPr id="12" name="Rectangle 11"/>
            <p:cNvSpPr/>
            <p:nvPr/>
          </p:nvSpPr>
          <p:spPr>
            <a:xfrm>
              <a:off x="2590800" y="1428750"/>
              <a:ext cx="1905000" cy="381000"/>
            </a:xfrm>
            <a:prstGeom prst="rect">
              <a:avLst/>
            </a:prstGeom>
            <a:solidFill>
              <a:srgbClr val="F4726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Qendra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Source Sans Pro" pitchFamily="34" charset="0"/>
                </a:rPr>
                <a:t>m</a:t>
              </a:r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esatare</a:t>
              </a:r>
              <a:endParaRPr lang="en-US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90800" y="1885950"/>
              <a:ext cx="1905000" cy="19050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3333750"/>
              <a:ext cx="1447800" cy="304800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50 </a:t>
              </a:r>
              <a:r>
                <a:rPr lang="en-US" sz="1400" dirty="0" smtClean="0"/>
                <a:t>€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  <a:endParaRPr lang="en-US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1962150"/>
              <a:ext cx="17526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100 &lt;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studente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&lt; 500</a:t>
              </a: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Ruajtja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e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databazes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1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jave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per </a:t>
              </a:r>
              <a:r>
                <a:rPr lang="en-US" sz="1100" dirty="0" err="1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t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estim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SSL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24400" y="1428750"/>
            <a:ext cx="1905000" cy="2362200"/>
            <a:chOff x="4724400" y="1428750"/>
            <a:chExt cx="1905000" cy="2362200"/>
          </a:xfrm>
        </p:grpSpPr>
        <p:sp>
          <p:nvSpPr>
            <p:cNvPr id="16" name="Rectangle 15"/>
            <p:cNvSpPr/>
            <p:nvPr/>
          </p:nvSpPr>
          <p:spPr>
            <a:xfrm>
              <a:off x="4724400" y="1428750"/>
              <a:ext cx="1905000" cy="381000"/>
            </a:xfrm>
            <a:prstGeom prst="rect">
              <a:avLst/>
            </a:prstGeom>
            <a:solidFill>
              <a:srgbClr val="F4726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Qendra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te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Source Sans Pro" pitchFamily="34" charset="0"/>
                </a:rPr>
                <a:t>medha</a:t>
              </a:r>
              <a:endParaRPr lang="en-US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24400" y="1885950"/>
              <a:ext cx="1905000" cy="19050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53000" y="3333750"/>
              <a:ext cx="1447800" cy="304800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70 </a:t>
              </a:r>
              <a:r>
                <a:rPr lang="en-US" sz="1400" dirty="0"/>
                <a:t>€</a:t>
              </a:r>
              <a:r>
                <a:rPr lang="en-US" sz="1400" dirty="0">
                  <a:solidFill>
                    <a:schemeClr val="bg1"/>
                  </a:solidFill>
                  <a:latin typeface="Source Sans Pro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0600" y="1962150"/>
              <a:ext cx="17526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500 &lt;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studente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&lt; 1000</a:t>
              </a: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Ruajtja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e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databazes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1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jave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per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testim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SSL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58000" y="1428750"/>
            <a:ext cx="1905000" cy="2362200"/>
            <a:chOff x="6858000" y="1428750"/>
            <a:chExt cx="1905000" cy="2362200"/>
          </a:xfrm>
        </p:grpSpPr>
        <p:sp>
          <p:nvSpPr>
            <p:cNvPr id="20" name="Rectangle 19"/>
            <p:cNvSpPr/>
            <p:nvPr/>
          </p:nvSpPr>
          <p:spPr>
            <a:xfrm>
              <a:off x="6858000" y="1428750"/>
              <a:ext cx="1905000" cy="381000"/>
            </a:xfrm>
            <a:prstGeom prst="rect">
              <a:avLst/>
            </a:prstGeom>
            <a:solidFill>
              <a:srgbClr val="F4726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Enterprise</a:t>
              </a:r>
              <a:endParaRPr lang="en-US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1885950"/>
              <a:ext cx="1905000" cy="19050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6600" y="3333750"/>
              <a:ext cx="1447800" cy="304800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Source Sans Pro" pitchFamily="34" charset="0"/>
                </a:rPr>
                <a:t>100 </a:t>
              </a:r>
              <a:r>
                <a:rPr lang="en-US" sz="1400" dirty="0"/>
                <a:t>€</a:t>
              </a:r>
              <a:endParaRPr lang="en-US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34200" y="1962150"/>
              <a:ext cx="17526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1000 &lt;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studente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&lt; 3000</a:t>
              </a: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Ruajtja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e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databazes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1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jave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 per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testim</a:t>
              </a: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SSL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Falas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Planet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Mujore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31</a:t>
            </a:r>
            <a:endParaRPr lang="en-US" sz="1000" dirty="0"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0"/>
            <a:ext cx="9144000" cy="2190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29000" y="3333750"/>
            <a:ext cx="2895600" cy="304800"/>
            <a:chOff x="3429000" y="3257550"/>
            <a:chExt cx="2895600" cy="304800"/>
          </a:xfrm>
        </p:grpSpPr>
        <p:grpSp>
          <p:nvGrpSpPr>
            <p:cNvPr id="7" name="Group 6"/>
            <p:cNvGrpSpPr/>
            <p:nvPr/>
          </p:nvGrpSpPr>
          <p:grpSpPr>
            <a:xfrm>
              <a:off x="3429000" y="3257550"/>
              <a:ext cx="304800" cy="304800"/>
              <a:chOff x="6248400" y="2343150"/>
              <a:chExt cx="304800" cy="3048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248400" y="2343150"/>
                <a:ext cx="304800" cy="30480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9"/>
              <p:cNvGrpSpPr/>
              <p:nvPr/>
            </p:nvGrpSpPr>
            <p:grpSpPr>
              <a:xfrm>
                <a:off x="6342554" y="2398190"/>
                <a:ext cx="139436" cy="203256"/>
                <a:chOff x="4230190" y="3652404"/>
                <a:chExt cx="251543" cy="366676"/>
              </a:xfrm>
              <a:solidFill>
                <a:schemeClr val="bg1"/>
              </a:solidFill>
            </p:grpSpPr>
            <p:sp>
              <p:nvSpPr>
                <p:cNvPr id="10" name="AutoShape 97"/>
                <p:cNvSpPr>
                  <a:spLocks/>
                </p:cNvSpPr>
                <p:nvPr/>
              </p:nvSpPr>
              <p:spPr bwMode="auto">
                <a:xfrm>
                  <a:off x="4230190" y="3652404"/>
                  <a:ext cx="251543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636" y="3374"/>
                      </a:moveTo>
                      <a:lnTo>
                        <a:pt x="1963" y="3375"/>
                      </a:lnTo>
                      <a:lnTo>
                        <a:pt x="1963" y="2025"/>
                      </a:lnTo>
                      <a:cubicBezTo>
                        <a:pt x="1963" y="1653"/>
                        <a:pt x="2402" y="1350"/>
                        <a:pt x="2945" y="1350"/>
                      </a:cubicBezTo>
                      <a:lnTo>
                        <a:pt x="18654" y="1349"/>
                      </a:lnTo>
                      <a:cubicBezTo>
                        <a:pt x="19195" y="1349"/>
                        <a:pt x="19636" y="1652"/>
                        <a:pt x="19636" y="2024"/>
                      </a:cubicBezTo>
                      <a:cubicBezTo>
                        <a:pt x="19636" y="2024"/>
                        <a:pt x="19636" y="3374"/>
                        <a:pt x="19636" y="3374"/>
                      </a:cubicBezTo>
                      <a:close/>
                      <a:moveTo>
                        <a:pt x="19636" y="17546"/>
                      </a:moveTo>
                      <a:lnTo>
                        <a:pt x="1963" y="17547"/>
                      </a:lnTo>
                      <a:lnTo>
                        <a:pt x="1963" y="4050"/>
                      </a:lnTo>
                      <a:lnTo>
                        <a:pt x="19636" y="4049"/>
                      </a:lnTo>
                      <a:cubicBezTo>
                        <a:pt x="19636" y="4049"/>
                        <a:pt x="19636" y="17546"/>
                        <a:pt x="19636" y="17546"/>
                      </a:cubicBezTo>
                      <a:close/>
                      <a:moveTo>
                        <a:pt x="19636" y="19574"/>
                      </a:moveTo>
                      <a:cubicBezTo>
                        <a:pt x="19636" y="19946"/>
                        <a:pt x="19195" y="20249"/>
                        <a:pt x="18654" y="20249"/>
                      </a:cubicBezTo>
                      <a:lnTo>
                        <a:pt x="2945" y="20250"/>
                      </a:lnTo>
                      <a:cubicBezTo>
                        <a:pt x="2402" y="20250"/>
                        <a:pt x="1963" y="19947"/>
                        <a:pt x="1963" y="19575"/>
                      </a:cubicBezTo>
                      <a:lnTo>
                        <a:pt x="1963" y="18222"/>
                      </a:lnTo>
                      <a:lnTo>
                        <a:pt x="19636" y="18221"/>
                      </a:lnTo>
                      <a:cubicBezTo>
                        <a:pt x="19636" y="18221"/>
                        <a:pt x="19636" y="19574"/>
                        <a:pt x="19636" y="19574"/>
                      </a:cubicBezTo>
                      <a:close/>
                      <a:moveTo>
                        <a:pt x="18654" y="0"/>
                      </a:moveTo>
                      <a:lnTo>
                        <a:pt x="2945" y="0"/>
                      </a:lnTo>
                      <a:cubicBezTo>
                        <a:pt x="1317" y="0"/>
                        <a:pt x="0" y="907"/>
                        <a:pt x="0" y="2025"/>
                      </a:cubicBezTo>
                      <a:lnTo>
                        <a:pt x="0" y="19575"/>
                      </a:lnTo>
                      <a:cubicBezTo>
                        <a:pt x="0" y="20693"/>
                        <a:pt x="1317" y="21600"/>
                        <a:pt x="2945" y="21600"/>
                      </a:cubicBezTo>
                      <a:lnTo>
                        <a:pt x="18654" y="21599"/>
                      </a:lnTo>
                      <a:cubicBezTo>
                        <a:pt x="20280" y="21599"/>
                        <a:pt x="21600" y="20693"/>
                        <a:pt x="21600" y="19574"/>
                      </a:cubicBezTo>
                      <a:lnTo>
                        <a:pt x="21600" y="2024"/>
                      </a:lnTo>
                      <a:cubicBezTo>
                        <a:pt x="21600" y="906"/>
                        <a:pt x="20280" y="0"/>
                        <a:pt x="1865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1" name="AutoShape 98"/>
                <p:cNvSpPr>
                  <a:spLocks/>
                </p:cNvSpPr>
                <p:nvPr/>
              </p:nvSpPr>
              <p:spPr bwMode="auto">
                <a:xfrm>
                  <a:off x="4332809" y="3686819"/>
                  <a:ext cx="46304" cy="112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8"/>
                        <a:pt x="20387" y="21599"/>
                        <a:pt x="18899" y="21599"/>
                      </a:cubicBezTo>
                      <a:lnTo>
                        <a:pt x="2699" y="21599"/>
                      </a:lnTo>
                      <a:cubicBezTo>
                        <a:pt x="1202" y="21599"/>
                        <a:pt x="0" y="16758"/>
                        <a:pt x="0" y="10800"/>
                      </a:cubicBezTo>
                      <a:cubicBezTo>
                        <a:pt x="0" y="4841"/>
                        <a:pt x="1202" y="0"/>
                        <a:pt x="2699" y="0"/>
                      </a:cubicBezTo>
                      <a:lnTo>
                        <a:pt x="18899" y="0"/>
                      </a:lnTo>
                      <a:cubicBezTo>
                        <a:pt x="20387" y="0"/>
                        <a:pt x="21600" y="4841"/>
                        <a:pt x="2160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2" name="AutoShape 99"/>
                <p:cNvSpPr>
                  <a:spLocks/>
                </p:cNvSpPr>
                <p:nvPr/>
              </p:nvSpPr>
              <p:spPr bwMode="auto">
                <a:xfrm>
                  <a:off x="4344698" y="3973402"/>
                  <a:ext cx="22526" cy="112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69"/>
                        <a:pt x="19174" y="21599"/>
                        <a:pt x="16199" y="21599"/>
                      </a:cubicBezTo>
                      <a:lnTo>
                        <a:pt x="5399" y="21599"/>
                      </a:lnTo>
                      <a:cubicBezTo>
                        <a:pt x="2404" y="21599"/>
                        <a:pt x="0" y="16769"/>
                        <a:pt x="0" y="10800"/>
                      </a:cubicBezTo>
                      <a:cubicBezTo>
                        <a:pt x="0" y="4830"/>
                        <a:pt x="2404" y="0"/>
                        <a:pt x="5399" y="0"/>
                      </a:cubicBezTo>
                      <a:lnTo>
                        <a:pt x="16199" y="0"/>
                      </a:lnTo>
                      <a:cubicBezTo>
                        <a:pt x="19174" y="0"/>
                        <a:pt x="21600" y="4830"/>
                        <a:pt x="2160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3962401" y="3257550"/>
              <a:ext cx="2362199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ms-MY" sz="1200" dirty="0" smtClean="0">
                  <a:solidFill>
                    <a:schemeClr val="bg1">
                      <a:lumMod val="65000"/>
                    </a:schemeClr>
                  </a:solidFill>
                  <a:latin typeface="Source Sans Pro" pitchFamily="34" charset="0"/>
                </a:rPr>
                <a:t>+355 68 200 8415</a:t>
              </a:r>
              <a:endParaRPr lang="ms-MY" sz="1200" dirty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0" y="3714750"/>
            <a:ext cx="2895600" cy="304800"/>
            <a:chOff x="3429000" y="3638550"/>
            <a:chExt cx="2895600" cy="304800"/>
          </a:xfrm>
        </p:grpSpPr>
        <p:grpSp>
          <p:nvGrpSpPr>
            <p:cNvPr id="13" name="Group 12"/>
            <p:cNvGrpSpPr/>
            <p:nvPr/>
          </p:nvGrpSpPr>
          <p:grpSpPr>
            <a:xfrm>
              <a:off x="3429000" y="3638550"/>
              <a:ext cx="304800" cy="304800"/>
              <a:chOff x="6248400" y="2724150"/>
              <a:chExt cx="304800" cy="304800"/>
            </a:xfrm>
          </p:grpSpPr>
          <p:sp>
            <p:nvSpPr>
              <p:cNvPr id="14" name="Rounded Rectangle 6"/>
              <p:cNvSpPr/>
              <p:nvPr/>
            </p:nvSpPr>
            <p:spPr>
              <a:xfrm>
                <a:off x="6248400" y="2724150"/>
                <a:ext cx="304800" cy="30480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utoShape 4"/>
              <p:cNvSpPr>
                <a:spLocks/>
              </p:cNvSpPr>
              <p:nvPr/>
            </p:nvSpPr>
            <p:spPr bwMode="auto">
              <a:xfrm>
                <a:off x="6305550" y="2766611"/>
                <a:ext cx="196320" cy="1970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28" y="17466"/>
                    </a:moveTo>
                    <a:cubicBezTo>
                      <a:pt x="16669" y="16923"/>
                      <a:pt x="15846" y="16465"/>
                      <a:pt x="14963" y="16121"/>
                    </a:cubicBezTo>
                    <a:cubicBezTo>
                      <a:pt x="15595" y="14609"/>
                      <a:pt x="15967" y="12928"/>
                      <a:pt x="16010" y="11148"/>
                    </a:cubicBezTo>
                    <a:lnTo>
                      <a:pt x="20188" y="11148"/>
                    </a:lnTo>
                    <a:cubicBezTo>
                      <a:pt x="20097" y="13612"/>
                      <a:pt x="19065" y="15838"/>
                      <a:pt x="17428" y="17466"/>
                    </a:cubicBezTo>
                    <a:moveTo>
                      <a:pt x="1411" y="11148"/>
                    </a:moveTo>
                    <a:lnTo>
                      <a:pt x="5589" y="11148"/>
                    </a:lnTo>
                    <a:cubicBezTo>
                      <a:pt x="5632" y="12928"/>
                      <a:pt x="6004" y="14609"/>
                      <a:pt x="6636" y="16121"/>
                    </a:cubicBezTo>
                    <a:cubicBezTo>
                      <a:pt x="5753" y="16465"/>
                      <a:pt x="4931" y="16923"/>
                      <a:pt x="4171" y="17466"/>
                    </a:cubicBezTo>
                    <a:cubicBezTo>
                      <a:pt x="2534" y="15838"/>
                      <a:pt x="1502" y="13612"/>
                      <a:pt x="1411" y="11148"/>
                    </a:cubicBezTo>
                    <a:moveTo>
                      <a:pt x="3785" y="4553"/>
                    </a:moveTo>
                    <a:cubicBezTo>
                      <a:pt x="4579" y="5170"/>
                      <a:pt x="5448" y="5691"/>
                      <a:pt x="6388" y="6084"/>
                    </a:cubicBezTo>
                    <a:cubicBezTo>
                      <a:pt x="5901" y="7433"/>
                      <a:pt x="5627" y="8908"/>
                      <a:pt x="5589" y="10451"/>
                    </a:cubicBezTo>
                    <a:lnTo>
                      <a:pt x="1411" y="10451"/>
                    </a:lnTo>
                    <a:cubicBezTo>
                      <a:pt x="1494" y="8190"/>
                      <a:pt x="2376" y="6135"/>
                      <a:pt x="3785" y="4553"/>
                    </a:cubicBezTo>
                    <a:moveTo>
                      <a:pt x="11148" y="10451"/>
                    </a:moveTo>
                    <a:lnTo>
                      <a:pt x="11148" y="6950"/>
                    </a:lnTo>
                    <a:cubicBezTo>
                      <a:pt x="12339" y="6913"/>
                      <a:pt x="13484" y="6696"/>
                      <a:pt x="14558" y="6324"/>
                    </a:cubicBezTo>
                    <a:cubicBezTo>
                      <a:pt x="15018" y="7598"/>
                      <a:pt x="15276" y="8992"/>
                      <a:pt x="15314" y="10451"/>
                    </a:cubicBezTo>
                    <a:cubicBezTo>
                      <a:pt x="15314" y="10451"/>
                      <a:pt x="11148" y="10451"/>
                      <a:pt x="11148" y="10451"/>
                    </a:cubicBezTo>
                    <a:close/>
                    <a:moveTo>
                      <a:pt x="14311" y="15882"/>
                    </a:moveTo>
                    <a:cubicBezTo>
                      <a:pt x="13309" y="15559"/>
                      <a:pt x="12247" y="15380"/>
                      <a:pt x="11148" y="15346"/>
                    </a:cubicBezTo>
                    <a:lnTo>
                      <a:pt x="11148" y="11148"/>
                    </a:lnTo>
                    <a:lnTo>
                      <a:pt x="15314" y="11148"/>
                    </a:lnTo>
                    <a:cubicBezTo>
                      <a:pt x="15270" y="12844"/>
                      <a:pt x="14914" y="14445"/>
                      <a:pt x="14311" y="15882"/>
                    </a:cubicBezTo>
                    <a:moveTo>
                      <a:pt x="14683" y="16757"/>
                    </a:moveTo>
                    <a:cubicBezTo>
                      <a:pt x="15476" y="17063"/>
                      <a:pt x="16218" y="17466"/>
                      <a:pt x="16904" y="17941"/>
                    </a:cubicBezTo>
                    <a:cubicBezTo>
                      <a:pt x="15632" y="19031"/>
                      <a:pt x="14067" y="19781"/>
                      <a:pt x="12344" y="20068"/>
                    </a:cubicBezTo>
                    <a:cubicBezTo>
                      <a:pt x="13280" y="19136"/>
                      <a:pt x="14076" y="18017"/>
                      <a:pt x="14683" y="16757"/>
                    </a:cubicBezTo>
                    <a:moveTo>
                      <a:pt x="11148" y="20188"/>
                    </a:moveTo>
                    <a:lnTo>
                      <a:pt x="11148" y="16043"/>
                    </a:lnTo>
                    <a:cubicBezTo>
                      <a:pt x="12146" y="16075"/>
                      <a:pt x="13113" y="16231"/>
                      <a:pt x="14025" y="16516"/>
                    </a:cubicBezTo>
                    <a:cubicBezTo>
                      <a:pt x="13314" y="17970"/>
                      <a:pt x="12343" y="19223"/>
                      <a:pt x="11185" y="20186"/>
                    </a:cubicBezTo>
                    <a:cubicBezTo>
                      <a:pt x="11185" y="20186"/>
                      <a:pt x="11148" y="20188"/>
                      <a:pt x="11148" y="20188"/>
                    </a:cubicBezTo>
                    <a:close/>
                    <a:moveTo>
                      <a:pt x="9255" y="20068"/>
                    </a:moveTo>
                    <a:cubicBezTo>
                      <a:pt x="7532" y="19781"/>
                      <a:pt x="5967" y="19031"/>
                      <a:pt x="4695" y="17941"/>
                    </a:cubicBezTo>
                    <a:cubicBezTo>
                      <a:pt x="5381" y="17466"/>
                      <a:pt x="6123" y="17063"/>
                      <a:pt x="6916" y="16757"/>
                    </a:cubicBezTo>
                    <a:cubicBezTo>
                      <a:pt x="7523" y="18017"/>
                      <a:pt x="8319" y="19136"/>
                      <a:pt x="9255" y="20068"/>
                    </a:cubicBezTo>
                    <a:moveTo>
                      <a:pt x="10451" y="11148"/>
                    </a:moveTo>
                    <a:lnTo>
                      <a:pt x="10451" y="15346"/>
                    </a:lnTo>
                    <a:cubicBezTo>
                      <a:pt x="9352" y="15380"/>
                      <a:pt x="8290" y="15559"/>
                      <a:pt x="7288" y="15882"/>
                    </a:cubicBezTo>
                    <a:cubicBezTo>
                      <a:pt x="6685" y="14445"/>
                      <a:pt x="6329" y="12844"/>
                      <a:pt x="6285" y="11148"/>
                    </a:cubicBezTo>
                    <a:cubicBezTo>
                      <a:pt x="6285" y="11148"/>
                      <a:pt x="10451" y="11148"/>
                      <a:pt x="10451" y="11148"/>
                    </a:cubicBezTo>
                    <a:close/>
                    <a:moveTo>
                      <a:pt x="7041" y="6324"/>
                    </a:moveTo>
                    <a:cubicBezTo>
                      <a:pt x="8115" y="6696"/>
                      <a:pt x="9260" y="6913"/>
                      <a:pt x="10451" y="6950"/>
                    </a:cubicBezTo>
                    <a:lnTo>
                      <a:pt x="10451" y="10451"/>
                    </a:lnTo>
                    <a:lnTo>
                      <a:pt x="6285" y="10451"/>
                    </a:lnTo>
                    <a:cubicBezTo>
                      <a:pt x="6324" y="8992"/>
                      <a:pt x="6581" y="7598"/>
                      <a:pt x="7041" y="6324"/>
                    </a:cubicBezTo>
                    <a:moveTo>
                      <a:pt x="6651" y="5442"/>
                    </a:moveTo>
                    <a:cubicBezTo>
                      <a:pt x="5790" y="5084"/>
                      <a:pt x="4993" y="4609"/>
                      <a:pt x="4263" y="4050"/>
                    </a:cubicBezTo>
                    <a:cubicBezTo>
                      <a:pt x="5606" y="2749"/>
                      <a:pt x="7332" y="1851"/>
                      <a:pt x="9255" y="1531"/>
                    </a:cubicBezTo>
                    <a:cubicBezTo>
                      <a:pt x="8175" y="2610"/>
                      <a:pt x="7286" y="3939"/>
                      <a:pt x="6651" y="5442"/>
                    </a:cubicBezTo>
                    <a:moveTo>
                      <a:pt x="10451" y="1411"/>
                    </a:moveTo>
                    <a:lnTo>
                      <a:pt x="10451" y="6253"/>
                    </a:lnTo>
                    <a:cubicBezTo>
                      <a:pt x="9352" y="6217"/>
                      <a:pt x="8296" y="6021"/>
                      <a:pt x="7303" y="5681"/>
                    </a:cubicBezTo>
                    <a:cubicBezTo>
                      <a:pt x="8029" y="3972"/>
                      <a:pt x="9101" y="2507"/>
                      <a:pt x="10415" y="1413"/>
                    </a:cubicBezTo>
                    <a:cubicBezTo>
                      <a:pt x="10427" y="1412"/>
                      <a:pt x="10439" y="1411"/>
                      <a:pt x="10451" y="1411"/>
                    </a:cubicBezTo>
                    <a:moveTo>
                      <a:pt x="12344" y="1531"/>
                    </a:moveTo>
                    <a:cubicBezTo>
                      <a:pt x="14267" y="1851"/>
                      <a:pt x="15993" y="2749"/>
                      <a:pt x="17336" y="4050"/>
                    </a:cubicBezTo>
                    <a:cubicBezTo>
                      <a:pt x="16606" y="4609"/>
                      <a:pt x="15809" y="5084"/>
                      <a:pt x="14948" y="5442"/>
                    </a:cubicBezTo>
                    <a:cubicBezTo>
                      <a:pt x="14313" y="3939"/>
                      <a:pt x="13424" y="2610"/>
                      <a:pt x="12344" y="1531"/>
                    </a:cubicBezTo>
                    <a:moveTo>
                      <a:pt x="11184" y="1413"/>
                    </a:moveTo>
                    <a:cubicBezTo>
                      <a:pt x="12498" y="2507"/>
                      <a:pt x="13570" y="3972"/>
                      <a:pt x="14296" y="5681"/>
                    </a:cubicBezTo>
                    <a:cubicBezTo>
                      <a:pt x="13303" y="6021"/>
                      <a:pt x="12247" y="6217"/>
                      <a:pt x="11148" y="6253"/>
                    </a:cubicBezTo>
                    <a:lnTo>
                      <a:pt x="11148" y="1411"/>
                    </a:lnTo>
                    <a:cubicBezTo>
                      <a:pt x="11160" y="1411"/>
                      <a:pt x="11172" y="1412"/>
                      <a:pt x="11184" y="1413"/>
                    </a:cubicBezTo>
                    <a:moveTo>
                      <a:pt x="10414" y="20186"/>
                    </a:moveTo>
                    <a:cubicBezTo>
                      <a:pt x="9256" y="19223"/>
                      <a:pt x="8285" y="17970"/>
                      <a:pt x="7574" y="16516"/>
                    </a:cubicBezTo>
                    <a:cubicBezTo>
                      <a:pt x="8486" y="16231"/>
                      <a:pt x="9453" y="16075"/>
                      <a:pt x="10451" y="16043"/>
                    </a:cubicBezTo>
                    <a:lnTo>
                      <a:pt x="10451" y="20188"/>
                    </a:lnTo>
                    <a:cubicBezTo>
                      <a:pt x="10451" y="20188"/>
                      <a:pt x="10414" y="20186"/>
                      <a:pt x="10414" y="20186"/>
                    </a:cubicBezTo>
                    <a:close/>
                    <a:moveTo>
                      <a:pt x="20188" y="10451"/>
                    </a:moveTo>
                    <a:lnTo>
                      <a:pt x="16010" y="10451"/>
                    </a:lnTo>
                    <a:cubicBezTo>
                      <a:pt x="15972" y="8908"/>
                      <a:pt x="15698" y="7433"/>
                      <a:pt x="15211" y="6084"/>
                    </a:cubicBezTo>
                    <a:cubicBezTo>
                      <a:pt x="16151" y="5691"/>
                      <a:pt x="17020" y="5170"/>
                      <a:pt x="17814" y="4553"/>
                    </a:cubicBezTo>
                    <a:cubicBezTo>
                      <a:pt x="19223" y="6135"/>
                      <a:pt x="20105" y="8190"/>
                      <a:pt x="20188" y="10451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962401" y="3638550"/>
              <a:ext cx="2362199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ms-MY" sz="1200" dirty="0" smtClean="0">
                  <a:solidFill>
                    <a:schemeClr val="bg1">
                      <a:lumMod val="65000"/>
                    </a:schemeClr>
                  </a:solidFill>
                  <a:latin typeface="Source Sans Pro" pitchFamily="34" charset="0"/>
                </a:rPr>
                <a:t>www.enterprise.com.al</a:t>
              </a:r>
              <a:endParaRPr lang="ms-MY" sz="1200" dirty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29000" y="4095750"/>
            <a:ext cx="2895600" cy="304800"/>
            <a:chOff x="3429000" y="4019550"/>
            <a:chExt cx="2895600" cy="304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429000" y="4019550"/>
              <a:ext cx="304800" cy="304800"/>
              <a:chOff x="6248400" y="3105150"/>
              <a:chExt cx="304800" cy="3048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48400" y="3105150"/>
                <a:ext cx="304800" cy="30480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338755" y="3160119"/>
                <a:ext cx="108842" cy="202942"/>
              </a:xfrm>
              <a:custGeom>
                <a:avLst/>
                <a:gdLst>
                  <a:gd name="T0" fmla="*/ 200 w 200"/>
                  <a:gd name="T1" fmla="*/ 62 h 360"/>
                  <a:gd name="T2" fmla="*/ 143 w 200"/>
                  <a:gd name="T3" fmla="*/ 62 h 360"/>
                  <a:gd name="T4" fmla="*/ 128 w 200"/>
                  <a:gd name="T5" fmla="*/ 83 h 360"/>
                  <a:gd name="T6" fmla="*/ 128 w 200"/>
                  <a:gd name="T7" fmla="*/ 125 h 360"/>
                  <a:gd name="T8" fmla="*/ 200 w 200"/>
                  <a:gd name="T9" fmla="*/ 125 h 360"/>
                  <a:gd name="T10" fmla="*/ 200 w 200"/>
                  <a:gd name="T11" fmla="*/ 183 h 360"/>
                  <a:gd name="T12" fmla="*/ 128 w 200"/>
                  <a:gd name="T13" fmla="*/ 183 h 360"/>
                  <a:gd name="T14" fmla="*/ 128 w 200"/>
                  <a:gd name="T15" fmla="*/ 360 h 360"/>
                  <a:gd name="T16" fmla="*/ 61 w 200"/>
                  <a:gd name="T17" fmla="*/ 360 h 360"/>
                  <a:gd name="T18" fmla="*/ 61 w 200"/>
                  <a:gd name="T19" fmla="*/ 183 h 360"/>
                  <a:gd name="T20" fmla="*/ 0 w 200"/>
                  <a:gd name="T21" fmla="*/ 183 h 360"/>
                  <a:gd name="T22" fmla="*/ 0 w 200"/>
                  <a:gd name="T23" fmla="*/ 125 h 360"/>
                  <a:gd name="T24" fmla="*/ 61 w 200"/>
                  <a:gd name="T25" fmla="*/ 125 h 360"/>
                  <a:gd name="T26" fmla="*/ 61 w 200"/>
                  <a:gd name="T27" fmla="*/ 90 h 360"/>
                  <a:gd name="T28" fmla="*/ 143 w 200"/>
                  <a:gd name="T29" fmla="*/ 0 h 360"/>
                  <a:gd name="T30" fmla="*/ 200 w 200"/>
                  <a:gd name="T31" fmla="*/ 0 h 360"/>
                  <a:gd name="T32" fmla="*/ 200 w 200"/>
                  <a:gd name="T33" fmla="*/ 6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360">
                    <a:moveTo>
                      <a:pt x="200" y="62"/>
                    </a:moveTo>
                    <a:cubicBezTo>
                      <a:pt x="143" y="62"/>
                      <a:pt x="143" y="62"/>
                      <a:pt x="143" y="62"/>
                    </a:cubicBezTo>
                    <a:cubicBezTo>
                      <a:pt x="136" y="62"/>
                      <a:pt x="128" y="71"/>
                      <a:pt x="128" y="83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200" y="125"/>
                      <a:pt x="200" y="125"/>
                      <a:pt x="200" y="125"/>
                    </a:cubicBezTo>
                    <a:cubicBezTo>
                      <a:pt x="200" y="183"/>
                      <a:pt x="200" y="183"/>
                      <a:pt x="200" y="183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28" y="360"/>
                      <a:pt x="128" y="360"/>
                      <a:pt x="128" y="360"/>
                    </a:cubicBezTo>
                    <a:cubicBezTo>
                      <a:pt x="61" y="360"/>
                      <a:pt x="61" y="360"/>
                      <a:pt x="61" y="360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40"/>
                      <a:pt x="95" y="0"/>
                      <a:pt x="143" y="0"/>
                    </a:cubicBezTo>
                    <a:cubicBezTo>
                      <a:pt x="200" y="0"/>
                      <a:pt x="200" y="0"/>
                      <a:pt x="200" y="0"/>
                    </a:cubicBezTo>
                    <a:lnTo>
                      <a:pt x="200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962401" y="4019550"/>
              <a:ext cx="2362199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ms-MY" sz="1200" dirty="0">
                  <a:solidFill>
                    <a:schemeClr val="bg1">
                      <a:lumMod val="65000"/>
                    </a:schemeClr>
                  </a:solidFill>
                  <a:latin typeface="Source Sans Pro" pitchFamily="34" charset="0"/>
                </a:rPr>
                <a:t>Facebook.com/EnterpriseAlbania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29000" y="4476750"/>
            <a:ext cx="2895600" cy="304800"/>
            <a:chOff x="3429000" y="4400550"/>
            <a:chExt cx="2895600" cy="304800"/>
          </a:xfrm>
        </p:grpSpPr>
        <p:grpSp>
          <p:nvGrpSpPr>
            <p:cNvPr id="16" name="Group 15"/>
            <p:cNvGrpSpPr/>
            <p:nvPr/>
          </p:nvGrpSpPr>
          <p:grpSpPr>
            <a:xfrm>
              <a:off x="3429000" y="4400550"/>
              <a:ext cx="304800" cy="304800"/>
              <a:chOff x="6248400" y="3486150"/>
              <a:chExt cx="304800" cy="3048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248400" y="3486150"/>
                <a:ext cx="304800" cy="30480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utoShape 83"/>
              <p:cNvSpPr>
                <a:spLocks/>
              </p:cNvSpPr>
              <p:nvPr/>
            </p:nvSpPr>
            <p:spPr bwMode="auto">
              <a:xfrm>
                <a:off x="6299490" y="3573984"/>
                <a:ext cx="202910" cy="1331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610" y="13990"/>
                    </a:moveTo>
                    <a:cubicBezTo>
                      <a:pt x="11373" y="14259"/>
                      <a:pt x="11093" y="14400"/>
                      <a:pt x="10800" y="14400"/>
                    </a:cubicBezTo>
                    <a:cubicBezTo>
                      <a:pt x="10505" y="14400"/>
                      <a:pt x="10225" y="14259"/>
                      <a:pt x="9990" y="13990"/>
                    </a:cubicBezTo>
                    <a:lnTo>
                      <a:pt x="7198" y="10800"/>
                    </a:lnTo>
                    <a:lnTo>
                      <a:pt x="6636" y="10157"/>
                    </a:lnTo>
                    <a:lnTo>
                      <a:pt x="1349" y="4115"/>
                    </a:lnTo>
                    <a:lnTo>
                      <a:pt x="1349" y="4114"/>
                    </a:lnTo>
                    <a:cubicBezTo>
                      <a:pt x="1349" y="2980"/>
                      <a:pt x="1955" y="2057"/>
                      <a:pt x="2699" y="2057"/>
                    </a:cubicBezTo>
                    <a:lnTo>
                      <a:pt x="18899" y="2057"/>
                    </a:lnTo>
                    <a:cubicBezTo>
                      <a:pt x="19643" y="2057"/>
                      <a:pt x="20249" y="2980"/>
                      <a:pt x="20249" y="4114"/>
                    </a:cubicBezTo>
                    <a:cubicBezTo>
                      <a:pt x="20249" y="4114"/>
                      <a:pt x="11610" y="13990"/>
                      <a:pt x="11610" y="13990"/>
                    </a:cubicBezTo>
                    <a:close/>
                    <a:moveTo>
                      <a:pt x="20249" y="16198"/>
                    </a:moveTo>
                    <a:lnTo>
                      <a:pt x="15525" y="10800"/>
                    </a:lnTo>
                    <a:lnTo>
                      <a:pt x="20249" y="5399"/>
                    </a:lnTo>
                    <a:cubicBezTo>
                      <a:pt x="20249" y="5399"/>
                      <a:pt x="20249" y="16198"/>
                      <a:pt x="20249" y="16198"/>
                    </a:cubicBezTo>
                    <a:close/>
                    <a:moveTo>
                      <a:pt x="20249" y="17484"/>
                    </a:moveTo>
                    <a:cubicBezTo>
                      <a:pt x="20249" y="18620"/>
                      <a:pt x="19643" y="19541"/>
                      <a:pt x="18899" y="19541"/>
                    </a:cubicBezTo>
                    <a:lnTo>
                      <a:pt x="2699" y="19541"/>
                    </a:lnTo>
                    <a:cubicBezTo>
                      <a:pt x="1955" y="19541"/>
                      <a:pt x="1349" y="18620"/>
                      <a:pt x="1349" y="17484"/>
                    </a:cubicBezTo>
                    <a:lnTo>
                      <a:pt x="6636" y="11442"/>
                    </a:lnTo>
                    <a:lnTo>
                      <a:pt x="9585" y="14813"/>
                    </a:lnTo>
                    <a:cubicBezTo>
                      <a:pt x="9945" y="15222"/>
                      <a:pt x="10372" y="15429"/>
                      <a:pt x="10800" y="15429"/>
                    </a:cubicBezTo>
                    <a:cubicBezTo>
                      <a:pt x="11228" y="15429"/>
                      <a:pt x="11654" y="15222"/>
                      <a:pt x="12015" y="14813"/>
                    </a:cubicBezTo>
                    <a:lnTo>
                      <a:pt x="14963" y="11442"/>
                    </a:lnTo>
                    <a:cubicBezTo>
                      <a:pt x="14963" y="11442"/>
                      <a:pt x="20249" y="17484"/>
                      <a:pt x="20249" y="17484"/>
                    </a:cubicBezTo>
                    <a:close/>
                    <a:moveTo>
                      <a:pt x="1349" y="5399"/>
                    </a:moveTo>
                    <a:lnTo>
                      <a:pt x="6074" y="10800"/>
                    </a:lnTo>
                    <a:lnTo>
                      <a:pt x="1349" y="16198"/>
                    </a:lnTo>
                    <a:cubicBezTo>
                      <a:pt x="1349" y="16198"/>
                      <a:pt x="1349" y="5399"/>
                      <a:pt x="1349" y="5399"/>
                    </a:cubicBezTo>
                    <a:close/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08" y="0"/>
                      <a:pt x="0" y="1842"/>
                      <a:pt x="0" y="4114"/>
                    </a:cubicBezTo>
                    <a:lnTo>
                      <a:pt x="0" y="17484"/>
                    </a:lnTo>
                    <a:cubicBezTo>
                      <a:pt x="0" y="19756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19756"/>
                      <a:pt x="21600" y="17484"/>
                    </a:cubicBezTo>
                    <a:lnTo>
                      <a:pt x="21600" y="4114"/>
                    </a:lnTo>
                    <a:cubicBezTo>
                      <a:pt x="21600" y="1842"/>
                      <a:pt x="20391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962401" y="4400550"/>
              <a:ext cx="2362199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ms-MY" sz="1200" dirty="0" smtClean="0">
                  <a:solidFill>
                    <a:schemeClr val="bg1">
                      <a:lumMod val="65000"/>
                    </a:schemeClr>
                  </a:solidFill>
                  <a:latin typeface="Source Sans Pro" pitchFamily="34" charset="0"/>
                </a:rPr>
                <a:t>admin@enterprise.com.al </a:t>
              </a:r>
              <a:endParaRPr lang="ms-MY" sz="1200" dirty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2952750"/>
            <a:ext cx="3200400" cy="2190750"/>
            <a:chOff x="0" y="2952750"/>
            <a:chExt cx="3200400" cy="2190750"/>
          </a:xfrm>
        </p:grpSpPr>
        <p:sp>
          <p:nvSpPr>
            <p:cNvPr id="6" name="Rectangle 5"/>
            <p:cNvSpPr/>
            <p:nvPr/>
          </p:nvSpPr>
          <p:spPr>
            <a:xfrm>
              <a:off x="0" y="2952750"/>
              <a:ext cx="3200400" cy="21907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7200" y="3390900"/>
              <a:ext cx="2362199" cy="1359932"/>
              <a:chOff x="457200" y="3390900"/>
              <a:chExt cx="2362199" cy="1359932"/>
            </a:xfrm>
          </p:grpSpPr>
          <p:sp>
            <p:nvSpPr>
              <p:cNvPr id="30" name="AutoShape 130"/>
              <p:cNvSpPr>
                <a:spLocks/>
              </p:cNvSpPr>
              <p:nvPr/>
            </p:nvSpPr>
            <p:spPr bwMode="auto">
              <a:xfrm>
                <a:off x="1204251" y="3390900"/>
                <a:ext cx="853150" cy="853146"/>
              </a:xfrm>
              <a:custGeom>
                <a:avLst/>
                <a:gdLst>
                  <a:gd name="T0" fmla="+- 0 10799 113"/>
                  <a:gd name="T1" fmla="*/ T0 w 21373"/>
                  <a:gd name="T2" fmla="*/ 10800 h 21600"/>
                  <a:gd name="T3" fmla="+- 0 10799 113"/>
                  <a:gd name="T4" fmla="*/ T3 w 21373"/>
                  <a:gd name="T5" fmla="*/ 10800 h 21600"/>
                  <a:gd name="T6" fmla="+- 0 10799 113"/>
                  <a:gd name="T7" fmla="*/ T6 w 21373"/>
                  <a:gd name="T8" fmla="*/ 10800 h 21600"/>
                  <a:gd name="T9" fmla="+- 0 10799 113"/>
                  <a:gd name="T10" fmla="*/ T9 w 2137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73" h="21600">
                    <a:moveTo>
                      <a:pt x="1336" y="20249"/>
                    </a:moveTo>
                    <a:cubicBezTo>
                      <a:pt x="1428" y="20188"/>
                      <a:pt x="3691" y="18688"/>
                      <a:pt x="7070" y="17950"/>
                    </a:cubicBezTo>
                    <a:lnTo>
                      <a:pt x="8729" y="17587"/>
                    </a:lnTo>
                    <a:cubicBezTo>
                      <a:pt x="9321" y="17980"/>
                      <a:pt x="9972" y="18225"/>
                      <a:pt x="10686" y="18225"/>
                    </a:cubicBezTo>
                    <a:cubicBezTo>
                      <a:pt x="11401" y="18225"/>
                      <a:pt x="12052" y="17980"/>
                      <a:pt x="12644" y="17587"/>
                    </a:cubicBezTo>
                    <a:lnTo>
                      <a:pt x="14303" y="17950"/>
                    </a:lnTo>
                    <a:cubicBezTo>
                      <a:pt x="17656" y="18682"/>
                      <a:pt x="19911" y="20165"/>
                      <a:pt x="20037" y="20249"/>
                    </a:cubicBezTo>
                    <a:cubicBezTo>
                      <a:pt x="20037" y="20249"/>
                      <a:pt x="1336" y="20249"/>
                      <a:pt x="1336" y="20249"/>
                    </a:cubicBezTo>
                    <a:close/>
                    <a:moveTo>
                      <a:pt x="13537" y="15793"/>
                    </a:moveTo>
                    <a:lnTo>
                      <a:pt x="13317" y="16073"/>
                    </a:lnTo>
                    <a:cubicBezTo>
                      <a:pt x="11725" y="17923"/>
                      <a:pt x="9648" y="17923"/>
                      <a:pt x="8056" y="16073"/>
                    </a:cubicBezTo>
                    <a:lnTo>
                      <a:pt x="7836" y="15793"/>
                    </a:lnTo>
                    <a:cubicBezTo>
                      <a:pt x="5977" y="13411"/>
                      <a:pt x="5053" y="10261"/>
                      <a:pt x="5451" y="7255"/>
                    </a:cubicBezTo>
                    <a:cubicBezTo>
                      <a:pt x="5815" y="4367"/>
                      <a:pt x="7453" y="1350"/>
                      <a:pt x="10686" y="1350"/>
                    </a:cubicBezTo>
                    <a:cubicBezTo>
                      <a:pt x="13920" y="1350"/>
                      <a:pt x="15558" y="4367"/>
                      <a:pt x="15922" y="7255"/>
                    </a:cubicBezTo>
                    <a:cubicBezTo>
                      <a:pt x="16318" y="10262"/>
                      <a:pt x="15398" y="13411"/>
                      <a:pt x="13537" y="15793"/>
                    </a:cubicBezTo>
                    <a:moveTo>
                      <a:pt x="20778" y="19126"/>
                    </a:moveTo>
                    <a:cubicBezTo>
                      <a:pt x="20644" y="19037"/>
                      <a:pt x="18209" y="17422"/>
                      <a:pt x="14585" y="16630"/>
                    </a:cubicBezTo>
                    <a:cubicBezTo>
                      <a:pt x="15914" y="14927"/>
                      <a:pt x="16767" y="12639"/>
                      <a:pt x="17130" y="11115"/>
                    </a:cubicBezTo>
                    <a:cubicBezTo>
                      <a:pt x="17633" y="9004"/>
                      <a:pt x="17438" y="4873"/>
                      <a:pt x="15431" y="2299"/>
                    </a:cubicBezTo>
                    <a:cubicBezTo>
                      <a:pt x="14259" y="795"/>
                      <a:pt x="12618" y="0"/>
                      <a:pt x="10686" y="0"/>
                    </a:cubicBezTo>
                    <a:cubicBezTo>
                      <a:pt x="8755" y="0"/>
                      <a:pt x="7114" y="795"/>
                      <a:pt x="5942" y="2299"/>
                    </a:cubicBezTo>
                    <a:cubicBezTo>
                      <a:pt x="3935" y="4873"/>
                      <a:pt x="3740" y="9004"/>
                      <a:pt x="4243" y="11115"/>
                    </a:cubicBezTo>
                    <a:cubicBezTo>
                      <a:pt x="4606" y="12639"/>
                      <a:pt x="5459" y="14927"/>
                      <a:pt x="6788" y="16630"/>
                    </a:cubicBezTo>
                    <a:cubicBezTo>
                      <a:pt x="3164" y="17422"/>
                      <a:pt x="729" y="19037"/>
                      <a:pt x="595" y="19126"/>
                    </a:cubicBezTo>
                    <a:cubicBezTo>
                      <a:pt x="105" y="19457"/>
                      <a:pt x="-113" y="20071"/>
                      <a:pt x="57" y="20640"/>
                    </a:cubicBezTo>
                    <a:cubicBezTo>
                      <a:pt x="228" y="21210"/>
                      <a:pt x="747" y="21599"/>
                      <a:pt x="1336" y="21599"/>
                    </a:cubicBezTo>
                    <a:lnTo>
                      <a:pt x="20037" y="21599"/>
                    </a:lnTo>
                    <a:cubicBezTo>
                      <a:pt x="20626" y="21599"/>
                      <a:pt x="21145" y="21210"/>
                      <a:pt x="21316" y="20640"/>
                    </a:cubicBezTo>
                    <a:cubicBezTo>
                      <a:pt x="21487" y="20071"/>
                      <a:pt x="21268" y="19457"/>
                      <a:pt x="20778" y="191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7200" y="4381500"/>
                <a:ext cx="2362199" cy="36933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ms-MY" dirty="0" smtClean="0">
                    <a:solidFill>
                      <a:schemeClr val="bg1"/>
                    </a:solidFill>
                    <a:latin typeface="Source Sans Pro" pitchFamily="34" charset="0"/>
                  </a:rPr>
                  <a:t>Na Kontaktoni</a:t>
                </a:r>
                <a:endParaRPr lang="ms-MY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647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Faleminderit</a:t>
            </a:r>
            <a:r>
              <a:rPr lang="en-US" sz="4800" dirty="0">
                <a:solidFill>
                  <a:schemeClr val="accent4"/>
                </a:solidFill>
                <a:latin typeface="Source Sans Pro" pitchFamily="34" charset="0"/>
                <a:ea typeface="+mj-ea"/>
                <a:cs typeface="+mj-cs"/>
              </a:rPr>
              <a:t> </a:t>
            </a:r>
            <a:r>
              <a:rPr lang="en-US" sz="4800" dirty="0" smtClean="0">
                <a:solidFill>
                  <a:schemeClr val="accent4"/>
                </a:solidFill>
                <a:latin typeface="Source Sans Pro" pitchFamily="34" charset="0"/>
                <a:ea typeface="+mj-ea"/>
                <a:cs typeface="+mj-cs"/>
              </a:rPr>
              <a:t>Per Kohen </a:t>
            </a:r>
            <a:r>
              <a:rPr lang="en-US" sz="4800" dirty="0" err="1" smtClean="0">
                <a:solidFill>
                  <a:schemeClr val="accent4"/>
                </a:solidFill>
                <a:latin typeface="Source Sans Pro" pitchFamily="34" charset="0"/>
                <a:ea typeface="+mj-ea"/>
                <a:cs typeface="+mj-cs"/>
              </a:rPr>
              <a:t>Tuaj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57200" y="31813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 pitchFamily="34" charset="0"/>
              </a:rPr>
              <a:t>Shpresojme te marrim nje pergjigje pozitive nga ju.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Source Sans Pro" pitchFamily="34" charset="0"/>
            </a:endParaRPr>
          </a:p>
        </p:txBody>
      </p:sp>
      <p:sp>
        <p:nvSpPr>
          <p:cNvPr id="4" name="AutoShape 81"/>
          <p:cNvSpPr>
            <a:spLocks/>
          </p:cNvSpPr>
          <p:nvPr/>
        </p:nvSpPr>
        <p:spPr bwMode="auto">
          <a:xfrm>
            <a:off x="4191000" y="1555283"/>
            <a:ext cx="708942" cy="7089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428750"/>
            <a:ext cx="1447800" cy="1295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Drejtuesi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grupit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410200" y="2266950"/>
            <a:ext cx="3124200" cy="457200"/>
            <a:chOff x="5562600" y="2266950"/>
            <a:chExt cx="3124200" cy="457200"/>
          </a:xfrm>
        </p:grpSpPr>
        <p:sp>
          <p:nvSpPr>
            <p:cNvPr id="27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Menaxhim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153401" y="2266950"/>
              <a:ext cx="489856" cy="209940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100 %</a:t>
              </a:r>
              <a:endPara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43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F47264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F47264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410200" y="2800350"/>
            <a:ext cx="3124200" cy="457200"/>
            <a:chOff x="5562600" y="2800350"/>
            <a:chExt cx="3124200" cy="457200"/>
          </a:xfrm>
        </p:grpSpPr>
        <p:sp>
          <p:nvSpPr>
            <p:cNvPr id="28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Design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90 %</a:t>
              </a:r>
              <a:endPara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45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F47264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410200" y="3333750"/>
            <a:ext cx="3124200" cy="457200"/>
            <a:chOff x="5562600" y="3333750"/>
            <a:chExt cx="3124200" cy="457200"/>
          </a:xfrm>
        </p:grpSpPr>
        <p:sp>
          <p:nvSpPr>
            <p:cNvPr id="29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Marketing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70 %</a:t>
              </a:r>
              <a:endPara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47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F47264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410200" y="3867150"/>
            <a:ext cx="3124200" cy="457200"/>
            <a:chOff x="5562600" y="3867150"/>
            <a:chExt cx="3124200" cy="457200"/>
          </a:xfrm>
        </p:grpSpPr>
        <p:sp>
          <p:nvSpPr>
            <p:cNvPr id="30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Programim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60 %</a:t>
              </a:r>
              <a:endPara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4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F47264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514600" y="1733550"/>
            <a:ext cx="2362200" cy="1015663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Une jam nje admirues i teknologjise. </a:t>
            </a:r>
          </a:p>
          <a:p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Karrieren ne kete fushe e kam nisur qe ne fillim te gjimnazit ne fushen e penetrimit te sistemeve. Kjo me ka shtyre te behem menaxhues sistemi dhe te merrem me pjesen e sigurise.</a:t>
            </a:r>
            <a:endParaRPr lang="ms-MY" sz="10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33400" y="2897048"/>
            <a:ext cx="1447800" cy="1449388"/>
            <a:chOff x="685800" y="2876550"/>
            <a:chExt cx="1447800" cy="144938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800" y="2876550"/>
              <a:ext cx="1447800" cy="795754"/>
              <a:chOff x="685800" y="2876550"/>
              <a:chExt cx="1447800" cy="79575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85800" y="2876550"/>
                <a:ext cx="14478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" pitchFamily="34" charset="0"/>
                  </a:rPr>
                  <a:t>Arjon Bujupi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5800" y="3105150"/>
                <a:ext cx="14478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i="1" dirty="0" err="1" smtClean="0">
                    <a:solidFill>
                      <a:schemeClr val="bg1">
                        <a:lumMod val="65000"/>
                      </a:schemeClr>
                    </a:solidFill>
                    <a:latin typeface="Source Sans Pro" pitchFamily="34" charset="0"/>
                  </a:rPr>
                  <a:t>Drejtues</a:t>
                </a:r>
                <a:r>
                  <a:rPr lang="en-US" sz="1000" b="1" i="1" dirty="0">
                    <a:solidFill>
                      <a:schemeClr val="bg1">
                        <a:lumMod val="65000"/>
                      </a:schemeClr>
                    </a:solidFill>
                    <a:latin typeface="Source Sans Pro" pitchFamily="34" charset="0"/>
                  </a:rPr>
                  <a:t> </a:t>
                </a:r>
                <a:r>
                  <a:rPr lang="en-US" sz="1000" b="1" i="1" dirty="0" smtClean="0">
                    <a:solidFill>
                      <a:schemeClr val="bg1">
                        <a:lumMod val="65000"/>
                      </a:schemeClr>
                    </a:solidFill>
                    <a:latin typeface="Source Sans Pro" pitchFamily="34" charset="0"/>
                  </a:rPr>
                  <a:t>/ </a:t>
                </a:r>
                <a:r>
                  <a:rPr lang="en-US" sz="1000" b="1" i="1" dirty="0" err="1" smtClean="0">
                    <a:solidFill>
                      <a:schemeClr val="bg1">
                        <a:lumMod val="65000"/>
                      </a:schemeClr>
                    </a:solidFill>
                    <a:latin typeface="Source Sans Pro" pitchFamily="34" charset="0"/>
                  </a:rPr>
                  <a:t>Sysadmin</a:t>
                </a:r>
                <a:endParaRPr lang="en-US" sz="1000" b="1" i="1" dirty="0">
                  <a:solidFill>
                    <a:schemeClr val="bg1">
                      <a:lumMod val="65000"/>
                    </a:schemeClr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5800" y="333375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15"/>
                  </a:spcBef>
                </a:pPr>
                <a:r>
                  <a:rPr lang="ms-MY" sz="800" dirty="0" smtClean="0">
                    <a:solidFill>
                      <a:schemeClr val="bg1">
                        <a:lumMod val="65000"/>
                      </a:schemeClr>
                    </a:solidFill>
                    <a:latin typeface="Source Sans Pro Light" pitchFamily="34" charset="0"/>
                  </a:rPr>
                  <a:t>Drejtoj grupin e punes dhe menaxhoj serverat</a:t>
                </a:r>
                <a:endParaRPr lang="ms-MY" sz="800" dirty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85800" y="4019550"/>
              <a:ext cx="1447800" cy="306388"/>
              <a:chOff x="685800" y="4248150"/>
              <a:chExt cx="1447800" cy="306388"/>
            </a:xfrm>
          </p:grpSpPr>
          <p:sp>
            <p:nvSpPr>
              <p:cNvPr id="61" name="Freeform 11">
                <a:hlinkClick r:id="rId3"/>
              </p:cNvPr>
              <p:cNvSpPr>
                <a:spLocks/>
              </p:cNvSpPr>
              <p:nvPr/>
            </p:nvSpPr>
            <p:spPr bwMode="auto">
              <a:xfrm>
                <a:off x="1356806" y="4302719"/>
                <a:ext cx="105788" cy="197250"/>
              </a:xfrm>
              <a:custGeom>
                <a:avLst/>
                <a:gdLst>
                  <a:gd name="T0" fmla="*/ 200 w 200"/>
                  <a:gd name="T1" fmla="*/ 62 h 360"/>
                  <a:gd name="T2" fmla="*/ 143 w 200"/>
                  <a:gd name="T3" fmla="*/ 62 h 360"/>
                  <a:gd name="T4" fmla="*/ 128 w 200"/>
                  <a:gd name="T5" fmla="*/ 83 h 360"/>
                  <a:gd name="T6" fmla="*/ 128 w 200"/>
                  <a:gd name="T7" fmla="*/ 125 h 360"/>
                  <a:gd name="T8" fmla="*/ 200 w 200"/>
                  <a:gd name="T9" fmla="*/ 125 h 360"/>
                  <a:gd name="T10" fmla="*/ 200 w 200"/>
                  <a:gd name="T11" fmla="*/ 183 h 360"/>
                  <a:gd name="T12" fmla="*/ 128 w 200"/>
                  <a:gd name="T13" fmla="*/ 183 h 360"/>
                  <a:gd name="T14" fmla="*/ 128 w 200"/>
                  <a:gd name="T15" fmla="*/ 360 h 360"/>
                  <a:gd name="T16" fmla="*/ 61 w 200"/>
                  <a:gd name="T17" fmla="*/ 360 h 360"/>
                  <a:gd name="T18" fmla="*/ 61 w 200"/>
                  <a:gd name="T19" fmla="*/ 183 h 360"/>
                  <a:gd name="T20" fmla="*/ 0 w 200"/>
                  <a:gd name="T21" fmla="*/ 183 h 360"/>
                  <a:gd name="T22" fmla="*/ 0 w 200"/>
                  <a:gd name="T23" fmla="*/ 125 h 360"/>
                  <a:gd name="T24" fmla="*/ 61 w 200"/>
                  <a:gd name="T25" fmla="*/ 125 h 360"/>
                  <a:gd name="T26" fmla="*/ 61 w 200"/>
                  <a:gd name="T27" fmla="*/ 90 h 360"/>
                  <a:gd name="T28" fmla="*/ 143 w 200"/>
                  <a:gd name="T29" fmla="*/ 0 h 360"/>
                  <a:gd name="T30" fmla="*/ 200 w 200"/>
                  <a:gd name="T31" fmla="*/ 0 h 360"/>
                  <a:gd name="T32" fmla="*/ 200 w 200"/>
                  <a:gd name="T33" fmla="*/ 6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360">
                    <a:moveTo>
                      <a:pt x="200" y="62"/>
                    </a:moveTo>
                    <a:cubicBezTo>
                      <a:pt x="143" y="62"/>
                      <a:pt x="143" y="62"/>
                      <a:pt x="143" y="62"/>
                    </a:cubicBezTo>
                    <a:cubicBezTo>
                      <a:pt x="136" y="62"/>
                      <a:pt x="128" y="71"/>
                      <a:pt x="128" y="83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200" y="125"/>
                      <a:pt x="200" y="125"/>
                      <a:pt x="200" y="125"/>
                    </a:cubicBezTo>
                    <a:cubicBezTo>
                      <a:pt x="200" y="183"/>
                      <a:pt x="200" y="183"/>
                      <a:pt x="200" y="183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28" y="360"/>
                      <a:pt x="128" y="360"/>
                      <a:pt x="128" y="360"/>
                    </a:cubicBezTo>
                    <a:cubicBezTo>
                      <a:pt x="61" y="360"/>
                      <a:pt x="61" y="360"/>
                      <a:pt x="61" y="360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40"/>
                      <a:pt x="95" y="0"/>
                      <a:pt x="143" y="0"/>
                    </a:cubicBezTo>
                    <a:cubicBezTo>
                      <a:pt x="200" y="0"/>
                      <a:pt x="200" y="0"/>
                      <a:pt x="200" y="0"/>
                    </a:cubicBezTo>
                    <a:lnTo>
                      <a:pt x="200" y="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685800" y="4248150"/>
                <a:ext cx="1447800" cy="158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85800" y="4552950"/>
                <a:ext cx="1447800" cy="158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Pentagon 54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03</a:t>
            </a:r>
            <a:endParaRPr lang="en-US" sz="1000" dirty="0">
              <a:latin typeface="Source Sans Pro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486400" y="1428750"/>
            <a:ext cx="2819401" cy="529120"/>
            <a:chOff x="5486400" y="1428750"/>
            <a:chExt cx="2819401" cy="529120"/>
          </a:xfrm>
        </p:grpSpPr>
        <p:grpSp>
          <p:nvGrpSpPr>
            <p:cNvPr id="97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chemeClr val="bg1"/>
              </a:solidFill>
            </p:grpSpPr>
            <p:sp>
              <p:nvSpPr>
                <p:cNvPr id="57" name="AutoShape 120"/>
                <p:cNvSpPr>
                  <a:spLocks/>
                </p:cNvSpPr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58" name="AutoShape 121"/>
                <p:cNvSpPr>
                  <a:spLocks/>
                </p:cNvSpPr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59" name="AutoShape 122"/>
                <p:cNvSpPr>
                  <a:spLocks/>
                </p:cNvSpPr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utoShape 112"/>
              <p:cNvSpPr>
                <a:spLocks/>
              </p:cNvSpPr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chemeClr val="bg1"/>
              </a:solidFill>
            </p:grpSpPr>
            <p:sp>
              <p:nvSpPr>
                <p:cNvPr id="81" name="AutoShape 52"/>
                <p:cNvSpPr>
                  <a:spLocks/>
                </p:cNvSpPr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82" name="AutoShape 53"/>
                <p:cNvSpPr>
                  <a:spLocks/>
                </p:cNvSpPr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83" name="AutoShape 54"/>
                <p:cNvSpPr>
                  <a:spLocks/>
                </p:cNvSpPr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84" name="AutoShape 55"/>
                <p:cNvSpPr>
                  <a:spLocks/>
                </p:cNvSpPr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89" name="Rectangle 88"/>
          <p:cNvSpPr/>
          <p:nvPr/>
        </p:nvSpPr>
        <p:spPr>
          <a:xfrm>
            <a:off x="2514600" y="3638550"/>
            <a:ext cx="2362200" cy="1015663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pPr marL="265176" indent="-265176">
              <a:buFont typeface="Arial" pitchFamily="34" charset="0"/>
              <a:buChar char="•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Shkolla 9 vjecare “28 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Nentori</a:t>
            </a: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”</a:t>
            </a:r>
          </a:p>
          <a:p>
            <a:pPr marL="265176" indent="-265176">
              <a:buFont typeface="Arial" pitchFamily="34" charset="0"/>
              <a:buChar char="•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Gjimnazi publik “Sami Frasheri”</a:t>
            </a:r>
          </a:p>
          <a:p>
            <a:pPr marL="265176" indent="-265176">
              <a:buFont typeface="Arial" pitchFamily="34" charset="0"/>
              <a:buChar char="•"/>
            </a:pPr>
            <a:r>
              <a:rPr lang="ms-MY" sz="10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Bachelor dhe master shkencor ne degen e Informatikes ne Fakultetin e Shkencave te Natyres, Universiteti i Tiranes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514600" y="3333750"/>
            <a:ext cx="14478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Edukimi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514600" y="1428750"/>
            <a:ext cx="14478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Rreth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meje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800100" y="2914650"/>
            <a:ext cx="2971800" cy="1588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3620294" y="2913856"/>
            <a:ext cx="2971800" cy="1588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438400" y="3105150"/>
            <a:ext cx="2514600" cy="1588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  <p:bldP spid="12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Source Sans Pro" pitchFamily="34" charset="0"/>
              </a:rPr>
              <a:t>Menyra</a:t>
            </a: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urce Sans Pro" pitchFamily="34" charset="0"/>
              </a:rPr>
              <a:t>jone</a:t>
            </a: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latin typeface="Source Sans Pro" pitchFamily="34" charset="0"/>
              </a:rPr>
              <a:t>punes</a:t>
            </a:r>
            <a:endParaRPr lang="en-US" sz="28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820194" y="3790156"/>
            <a:ext cx="3352006" cy="794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Extract 6"/>
          <p:cNvSpPr/>
          <p:nvPr/>
        </p:nvSpPr>
        <p:spPr>
          <a:xfrm rot="16200000">
            <a:off x="4572000" y="1962150"/>
            <a:ext cx="255814" cy="25581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 rot="5400000">
            <a:off x="4191000" y="3333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2038350"/>
            <a:ext cx="1981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5"/>
              </a:spcBef>
            </a:pP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Krijimi i nje ideje te qarte</a:t>
            </a:r>
            <a:endParaRPr lang="ms-MY" sz="8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1733550"/>
            <a:ext cx="122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dirty="0" smtClean="0">
                <a:solidFill>
                  <a:schemeClr val="bg1"/>
                </a:solidFill>
                <a:latin typeface="Source Sans Pro" pitchFamily="34" charset="0"/>
              </a:rPr>
              <a:t>Idea</a:t>
            </a:r>
            <a:endParaRPr lang="ms-MY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3333750"/>
            <a:ext cx="198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15"/>
              </a:spcBef>
            </a:pP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Menaxhimi i resurseve per ndertimin e sistemit</a:t>
            </a:r>
            <a:endParaRPr lang="ms-MY" sz="8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3028950"/>
            <a:ext cx="122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s-MY" dirty="0" smtClean="0">
                <a:solidFill>
                  <a:schemeClr val="bg1"/>
                </a:solidFill>
                <a:latin typeface="Source Sans Pro" pitchFamily="34" charset="0"/>
              </a:rPr>
              <a:t>Resurset</a:t>
            </a:r>
            <a:endParaRPr lang="ms-MY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19400" y="2876550"/>
            <a:ext cx="1029078" cy="1027322"/>
            <a:chOff x="1975693" y="2187576"/>
            <a:chExt cx="366676" cy="366050"/>
          </a:xfrm>
          <a:solidFill>
            <a:schemeClr val="bg1"/>
          </a:solidFill>
        </p:grpSpPr>
        <p:sp>
          <p:nvSpPr>
            <p:cNvPr id="27" name="AutoShape 128"/>
            <p:cNvSpPr>
              <a:spLocks/>
            </p:cNvSpPr>
            <p:nvPr/>
          </p:nvSpPr>
          <p:spPr bwMode="auto">
            <a:xfrm>
              <a:off x="1975693" y="2187576"/>
              <a:ext cx="366676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9"/>
            <p:cNvSpPr>
              <a:spLocks/>
            </p:cNvSpPr>
            <p:nvPr/>
          </p:nvSpPr>
          <p:spPr bwMode="auto">
            <a:xfrm>
              <a:off x="2204709" y="2233253"/>
              <a:ext cx="91356" cy="91356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4000" y="1581150"/>
            <a:ext cx="705958" cy="1029076"/>
            <a:chOff x="2765361" y="2919677"/>
            <a:chExt cx="251543" cy="366676"/>
          </a:xfrm>
          <a:solidFill>
            <a:schemeClr val="bg1"/>
          </a:solidFill>
        </p:grpSpPr>
        <p:sp>
          <p:nvSpPr>
            <p:cNvPr id="31" name="AutoShape 113"/>
            <p:cNvSpPr>
              <a:spLocks/>
            </p:cNvSpPr>
            <p:nvPr/>
          </p:nvSpPr>
          <p:spPr bwMode="auto">
            <a:xfrm>
              <a:off x="2765361" y="2919677"/>
              <a:ext cx="251543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14"/>
            <p:cNvSpPr>
              <a:spLocks/>
            </p:cNvSpPr>
            <p:nvPr/>
          </p:nvSpPr>
          <p:spPr bwMode="auto">
            <a:xfrm>
              <a:off x="2822302" y="2977244"/>
              <a:ext cx="74461" cy="74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/>
          <p:cNvCxnSpPr/>
          <p:nvPr/>
        </p:nvCxnSpPr>
        <p:spPr>
          <a:xfrm rot="16200000" flipH="1">
            <a:off x="3752850" y="742950"/>
            <a:ext cx="5143500" cy="3657600"/>
          </a:xfrm>
          <a:prstGeom prst="bentConnector3">
            <a:avLst>
              <a:gd name="adj1" fmla="val 1042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1"/>
          <p:cNvSpPr>
            <a:spLocks noEditPoints="1"/>
          </p:cNvSpPr>
          <p:nvPr/>
        </p:nvSpPr>
        <p:spPr bwMode="auto">
          <a:xfrm>
            <a:off x="6324600" y="1047750"/>
            <a:ext cx="1087128" cy="1090564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59"/>
          <p:cNvSpPr>
            <a:spLocks/>
          </p:cNvSpPr>
          <p:nvPr/>
        </p:nvSpPr>
        <p:spPr bwMode="auto">
          <a:xfrm>
            <a:off x="6324600" y="2876550"/>
            <a:ext cx="1029078" cy="102732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Flowchart: Extract 11"/>
          <p:cNvSpPr/>
          <p:nvPr/>
        </p:nvSpPr>
        <p:spPr>
          <a:xfrm rot="5400000">
            <a:off x="7848600" y="1428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5400000">
            <a:off x="7848600" y="3333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0" y="1504950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15"/>
              </a:spcBef>
            </a:pP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Krijimi i imazheve per te krijuar nje ide me te qarte per ate qe kerkojme te bejme</a:t>
            </a:r>
            <a:endParaRPr lang="ms-MY" sz="8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1200150"/>
            <a:ext cx="122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s-MY" dirty="0" smtClean="0">
                <a:solidFill>
                  <a:schemeClr val="bg1"/>
                </a:solidFill>
                <a:latin typeface="Source Sans Pro" pitchFamily="34" charset="0"/>
              </a:rPr>
              <a:t>Mockup</a:t>
            </a:r>
            <a:endParaRPr lang="ms-MY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3333750"/>
            <a:ext cx="198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15"/>
              </a:spcBef>
            </a:pP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Ndertimi i sistemit dhe aplikimi i tij ne jeten reale</a:t>
            </a:r>
            <a:endParaRPr lang="ms-MY" sz="8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3028950"/>
            <a:ext cx="122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s-MY" dirty="0" smtClean="0">
                <a:solidFill>
                  <a:schemeClr val="bg1"/>
                </a:solidFill>
                <a:latin typeface="Source Sans Pro" pitchFamily="34" charset="0"/>
              </a:rPr>
              <a:t>Ndertimi</a:t>
            </a:r>
            <a:endParaRPr lang="ms-MY" dirty="0">
              <a:solidFill>
                <a:schemeClr val="bg1"/>
              </a:solidFill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 rot="5400000">
            <a:off x="4352925" y="142875"/>
            <a:ext cx="3943350" cy="3657600"/>
          </a:xfrm>
          <a:prstGeom prst="bentConnector3">
            <a:avLst>
              <a:gd name="adj1" fmla="val 1356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39"/>
          <p:cNvSpPr>
            <a:spLocks/>
          </p:cNvSpPr>
          <p:nvPr/>
        </p:nvSpPr>
        <p:spPr bwMode="auto">
          <a:xfrm>
            <a:off x="5334000" y="1276350"/>
            <a:ext cx="1027322" cy="995716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3200" y="3028950"/>
            <a:ext cx="1029078" cy="899132"/>
            <a:chOff x="4952905" y="2939074"/>
            <a:chExt cx="366676" cy="320373"/>
          </a:xfrm>
          <a:solidFill>
            <a:schemeClr val="bg1"/>
          </a:solidFill>
        </p:grpSpPr>
        <p:sp>
          <p:nvSpPr>
            <p:cNvPr id="6" name="AutoShape 43"/>
            <p:cNvSpPr>
              <a:spLocks/>
            </p:cNvSpPr>
            <p:nvPr/>
          </p:nvSpPr>
          <p:spPr bwMode="auto">
            <a:xfrm>
              <a:off x="4952905" y="2939074"/>
              <a:ext cx="366676" cy="263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AutoShape 44"/>
            <p:cNvSpPr>
              <a:spLocks/>
            </p:cNvSpPr>
            <p:nvPr/>
          </p:nvSpPr>
          <p:spPr bwMode="auto">
            <a:xfrm>
              <a:off x="5285166" y="3053583"/>
              <a:ext cx="22526" cy="12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AutoShape 45"/>
            <p:cNvSpPr>
              <a:spLocks/>
            </p:cNvSpPr>
            <p:nvPr/>
          </p:nvSpPr>
          <p:spPr bwMode="auto">
            <a:xfrm>
              <a:off x="5273277" y="3190617"/>
              <a:ext cx="46304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" name="Flowchart: Extract 8"/>
          <p:cNvSpPr/>
          <p:nvPr/>
        </p:nvSpPr>
        <p:spPr>
          <a:xfrm rot="16200000">
            <a:off x="4572000" y="1657350"/>
            <a:ext cx="255814" cy="25581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 rot="5400000">
            <a:off x="4191000" y="3333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1733550"/>
            <a:ext cx="198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5"/>
              </a:spcBef>
            </a:pP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Marrja e </a:t>
            </a: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sugjerimeve </a:t>
            </a: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nga persona dhe biznese te pershtatshem</a:t>
            </a:r>
            <a:endParaRPr lang="ms-MY" sz="8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1428750"/>
            <a:ext cx="122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dirty="0" smtClean="0">
                <a:solidFill>
                  <a:schemeClr val="bg1"/>
                </a:solidFill>
                <a:latin typeface="Source Sans Pro" pitchFamily="34" charset="0"/>
              </a:rPr>
              <a:t>Sugjerime</a:t>
            </a:r>
            <a:endParaRPr lang="ms-MY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579" y="3675281"/>
            <a:ext cx="1981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15"/>
              </a:spcBef>
            </a:pP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Tregtimi </a:t>
            </a:r>
            <a:r>
              <a:rPr lang="ms-MY" sz="800" dirty="0" smtClean="0">
                <a:solidFill>
                  <a:schemeClr val="bg1"/>
                </a:solidFill>
                <a:latin typeface="Source Sans Pro Light" pitchFamily="34" charset="0"/>
              </a:rPr>
              <a:t>i produktit</a:t>
            </a:r>
            <a:endParaRPr lang="ms-MY" sz="8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3028950"/>
            <a:ext cx="1222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s-MY" dirty="0" smtClean="0">
                <a:solidFill>
                  <a:schemeClr val="bg1"/>
                </a:solidFill>
                <a:latin typeface="Source Sans Pro" pitchFamily="34" charset="0"/>
              </a:rPr>
              <a:t>Produkti Final</a:t>
            </a:r>
            <a:endParaRPr lang="ms-MY" dirty="0">
              <a:solidFill>
                <a:schemeClr val="bg1"/>
              </a:solidFill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3105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173355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dirty="0" smtClean="0">
                <a:solidFill>
                  <a:schemeClr val="bg1"/>
                </a:solidFill>
                <a:latin typeface="Source Sans Pro Light" pitchFamily="34" charset="0"/>
              </a:rPr>
              <a:t>Sistemi perdoret per menaxhimin e qendrave te edukimit</a:t>
            </a:r>
            <a:endParaRPr lang="ms-MY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8" name="AutoShape 46"/>
          <p:cNvSpPr>
            <a:spLocks/>
          </p:cNvSpPr>
          <p:nvPr/>
        </p:nvSpPr>
        <p:spPr bwMode="auto">
          <a:xfrm>
            <a:off x="694646" y="1352550"/>
            <a:ext cx="1210354" cy="12103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344" y="3333750"/>
            <a:ext cx="1328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Kopshte</a:t>
            </a:r>
            <a:endParaRPr lang="ms-MY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8143" y="3333750"/>
            <a:ext cx="122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Shkolla</a:t>
            </a:r>
            <a:endParaRPr lang="ms-MY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6172" y="3333750"/>
            <a:ext cx="1807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Parashkollore</a:t>
            </a:r>
            <a:endParaRPr lang="ms-MY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333375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Qender Kursesh</a:t>
            </a:r>
            <a:endParaRPr lang="ms-MY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07</a:t>
            </a:r>
            <a:endParaRPr lang="en-US" sz="1000" dirty="0"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61950"/>
            <a:ext cx="8229600" cy="36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Pershkrimi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sistemit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2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Me poshte do jepen foto dhe nje pershkrim i shkurter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00150"/>
            <a:ext cx="5638800" cy="2666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215152"/>
            <a:ext cx="17526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387384"/>
            <a:ext cx="144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 smtClean="0">
                <a:solidFill>
                  <a:schemeClr val="bg1"/>
                </a:solidFill>
                <a:latin typeface="Source Sans Pro" pitchFamily="34" charset="0"/>
              </a:rPr>
              <a:t>Ketu kemi faqen e logimit ku behet e mundur hyrja ne sistem. Ketu logohen punonjesit, administratoret dhe studentet. </a:t>
            </a:r>
            <a:endParaRPr lang="ms-MY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385058"/>
            <a:ext cx="144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2400" dirty="0" smtClean="0">
                <a:solidFill>
                  <a:schemeClr val="bg1"/>
                </a:solidFill>
                <a:latin typeface="Source Sans Pro" pitchFamily="34" charset="0"/>
              </a:rPr>
              <a:t>Faqja e logimit</a:t>
            </a:r>
            <a:endParaRPr lang="ms-MY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08</a:t>
            </a:r>
            <a:endParaRPr lang="en-US" sz="1000" dirty="0">
              <a:latin typeface="Source Sans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13006</TotalTime>
  <Words>1301</Words>
  <Application>Microsoft Office PowerPoint</Application>
  <PresentationFormat>On-screen Show (16:9)</PresentationFormat>
  <Paragraphs>248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 New</vt:lpstr>
      <vt:lpstr>Open Sans</vt:lpstr>
      <vt:lpstr>Source Sans Pro</vt:lpstr>
      <vt:lpstr>Source Sans Pro ExtraLight</vt:lpstr>
      <vt:lpstr>Source Sans Pro Light</vt:lpstr>
      <vt:lpstr>Wingdings</vt:lpstr>
      <vt:lpstr>Office Theme</vt:lpstr>
      <vt:lpstr>Enterprise Albania</vt:lpstr>
      <vt:lpstr>Rreth Nesh</vt:lpstr>
      <vt:lpstr>Misioni</vt:lpstr>
      <vt:lpstr>Drejtuesi i grupit</vt:lpstr>
      <vt:lpstr>Menyra jone e punes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Planet Mujore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arjoni</cp:lastModifiedBy>
  <cp:revision>518</cp:revision>
  <dcterms:created xsi:type="dcterms:W3CDTF">2014-06-10T02:15:29Z</dcterms:created>
  <dcterms:modified xsi:type="dcterms:W3CDTF">2016-01-24T17:34:34Z</dcterms:modified>
</cp:coreProperties>
</file>